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6"/>
  </p:notesMasterIdLst>
  <p:handoutMasterIdLst>
    <p:handoutMasterId r:id="rId47"/>
  </p:handoutMasterIdLst>
  <p:sldIdLst>
    <p:sldId id="256" r:id="rId2"/>
    <p:sldId id="284" r:id="rId3"/>
    <p:sldId id="275" r:id="rId4"/>
    <p:sldId id="311" r:id="rId5"/>
    <p:sldId id="312" r:id="rId6"/>
    <p:sldId id="295" r:id="rId7"/>
    <p:sldId id="296" r:id="rId8"/>
    <p:sldId id="261" r:id="rId9"/>
    <p:sldId id="297" r:id="rId10"/>
    <p:sldId id="269" r:id="rId11"/>
    <p:sldId id="298" r:id="rId12"/>
    <p:sldId id="287" r:id="rId13"/>
    <p:sldId id="292" r:id="rId14"/>
    <p:sldId id="290" r:id="rId15"/>
    <p:sldId id="288" r:id="rId16"/>
    <p:sldId id="299" r:id="rId17"/>
    <p:sldId id="289" r:id="rId18"/>
    <p:sldId id="293" r:id="rId19"/>
    <p:sldId id="300" r:id="rId20"/>
    <p:sldId id="301" r:id="rId21"/>
    <p:sldId id="302" r:id="rId22"/>
    <p:sldId id="283" r:id="rId23"/>
    <p:sldId id="313" r:id="rId24"/>
    <p:sldId id="304" r:id="rId25"/>
    <p:sldId id="305" r:id="rId26"/>
    <p:sldId id="306" r:id="rId27"/>
    <p:sldId id="307" r:id="rId28"/>
    <p:sldId id="308" r:id="rId29"/>
    <p:sldId id="303" r:id="rId30"/>
    <p:sldId id="309" r:id="rId31"/>
    <p:sldId id="310" r:id="rId32"/>
    <p:sldId id="266" r:id="rId33"/>
    <p:sldId id="316" r:id="rId34"/>
    <p:sldId id="291" r:id="rId35"/>
    <p:sldId id="314" r:id="rId36"/>
    <p:sldId id="317" r:id="rId37"/>
    <p:sldId id="318" r:id="rId38"/>
    <p:sldId id="319" r:id="rId39"/>
    <p:sldId id="320" r:id="rId40"/>
    <p:sldId id="321" r:id="rId41"/>
    <p:sldId id="322" r:id="rId42"/>
    <p:sldId id="323" r:id="rId43"/>
    <p:sldId id="324" r:id="rId44"/>
    <p:sldId id="325" r:id="rId4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05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87" autoAdjust="0"/>
    <p:restoredTop sz="94654" autoAdjust="0"/>
  </p:normalViewPr>
  <p:slideViewPr>
    <p:cSldViewPr>
      <p:cViewPr varScale="1">
        <p:scale>
          <a:sx n="88" d="100"/>
          <a:sy n="88" d="100"/>
        </p:scale>
        <p:origin x="-126" y="-4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1422" y="-78"/>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7FD9F19-D7E6-42EC-A743-DC23FE500AE0}" type="datetimeFigureOut">
              <a:rPr lang="en-US" smtClean="0"/>
              <a:pPr/>
              <a:t>9/18/2012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89EC75F5-D30B-49B2-9095-4537209DA4C1}"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9EC75F5-D30B-49B2-9095-4537209DA4C1}"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9EC75F5-D30B-49B2-9095-4537209DA4C1}"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9EC75F5-D30B-49B2-9095-4537209DA4C1}"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9EC75F5-D30B-49B2-9095-4537209DA4C1}"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9EC75F5-D30B-49B2-9095-4537209DA4C1}" type="slidenum">
              <a:rPr lang="en-US" smtClean="0"/>
              <a:pPr/>
              <a:t>11</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9EC75F5-D30B-49B2-9095-4537209DA4C1}" type="slidenum">
              <a:rPr lang="en-US" smtClean="0"/>
              <a:pPr/>
              <a:t>34</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B64E6E0-7D81-4B41-8863-8808380715A9}" type="datetimeFigureOut">
              <a:rPr lang="en-US" smtClean="0"/>
              <a:pPr/>
              <a:t>9/18/2012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E8D427-7A12-4AB9-883C-C6E62CE4E578}"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64E6E0-7D81-4B41-8863-8808380715A9}" type="datetimeFigureOut">
              <a:rPr lang="en-US" smtClean="0"/>
              <a:pPr/>
              <a:t>9/18/2012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E8D427-7A12-4AB9-883C-C6E62CE4E57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64E6E0-7D81-4B41-8863-8808380715A9}" type="datetimeFigureOut">
              <a:rPr lang="en-US" smtClean="0"/>
              <a:pPr/>
              <a:t>9/18/2012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E8D427-7A12-4AB9-883C-C6E62CE4E57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64E6E0-7D81-4B41-8863-8808380715A9}" type="datetimeFigureOut">
              <a:rPr lang="en-US" smtClean="0"/>
              <a:pPr/>
              <a:t>9/18/2012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E8D427-7A12-4AB9-883C-C6E62CE4E57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64E6E0-7D81-4B41-8863-8808380715A9}" type="datetimeFigureOut">
              <a:rPr lang="en-US" smtClean="0"/>
              <a:pPr/>
              <a:t>9/18/2012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E8D427-7A12-4AB9-883C-C6E62CE4E578}"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B64E6E0-7D81-4B41-8863-8808380715A9}" type="datetimeFigureOut">
              <a:rPr lang="en-US" smtClean="0"/>
              <a:pPr/>
              <a:t>9/18/2012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E8D427-7A12-4AB9-883C-C6E62CE4E578}"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B64E6E0-7D81-4B41-8863-8808380715A9}" type="datetimeFigureOut">
              <a:rPr lang="en-US" smtClean="0"/>
              <a:pPr/>
              <a:t>9/18/2012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E8D427-7A12-4AB9-883C-C6E62CE4E578}"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B64E6E0-7D81-4B41-8863-8808380715A9}" type="datetimeFigureOut">
              <a:rPr lang="en-US" smtClean="0"/>
              <a:pPr/>
              <a:t>9/18/2012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E8D427-7A12-4AB9-883C-C6E62CE4E57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64E6E0-7D81-4B41-8863-8808380715A9}" type="datetimeFigureOut">
              <a:rPr lang="en-US" smtClean="0"/>
              <a:pPr/>
              <a:t>9/18/2012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E8D427-7A12-4AB9-883C-C6E62CE4E57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64E6E0-7D81-4B41-8863-8808380715A9}" type="datetimeFigureOut">
              <a:rPr lang="en-US" smtClean="0"/>
              <a:pPr/>
              <a:t>9/18/2012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E8D427-7A12-4AB9-883C-C6E62CE4E578}"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64E6E0-7D81-4B41-8863-8808380715A9}" type="datetimeFigureOut">
              <a:rPr lang="en-US" smtClean="0"/>
              <a:pPr/>
              <a:t>9/18/2012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E8D427-7A12-4AB9-883C-C6E62CE4E578}"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64E6E0-7D81-4B41-8863-8808380715A9}" type="datetimeFigureOut">
              <a:rPr lang="en-US" smtClean="0"/>
              <a:pPr/>
              <a:t>9/18/2012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E8D427-7A12-4AB9-883C-C6E62CE4E57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content.brainhighways.com/public/video"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15.jpeg"/><Relationship Id="rId3" Type="http://schemas.openxmlformats.org/officeDocument/2006/relationships/image" Target="../media/image10.jpeg"/><Relationship Id="rId7" Type="http://schemas.openxmlformats.org/officeDocument/2006/relationships/image" Target="../media/image14.jpeg"/><Relationship Id="rId2" Type="http://schemas.openxmlformats.org/officeDocument/2006/relationships/image" Target="../media/image9.jpeg"/><Relationship Id="rId1" Type="http://schemas.openxmlformats.org/officeDocument/2006/relationships/slideLayout" Target="../slideLayouts/slideLayout2.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jpeg"/><Relationship Id="rId9" Type="http://schemas.openxmlformats.org/officeDocument/2006/relationships/image" Target="../media/image16.jpeg"/></Relationships>
</file>

<file path=ppt/slides/_rels/slide1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8.jpeg"/><Relationship Id="rId7" Type="http://schemas.openxmlformats.org/officeDocument/2006/relationships/image" Target="../media/image20.jpeg"/><Relationship Id="rId2" Type="http://schemas.openxmlformats.org/officeDocument/2006/relationships/hyperlink" Target="http://www.google.com/imgres?q=child+writing&amp;start=121&amp;um=1&amp;hl=en&amp;biw=1192&amp;bih=568&amp;addh=104&amp;tbm=isch&amp;tbnid=Wm3szX3EgQhLbM:&amp;imgrefurl=http://teachoften.blogspot.com/2009/11/writing-readiness.html&amp;docid=6hcKWFILa4fYwM&amp;imgurl=http://2.bp.blogspot.com/_bEedKabNnqI/SwRhe5Y8U_I/AAAAAAAAESQ/cLT_qNYKbBU/s1600/school+pictures003.jpg&amp;w=1600&amp;h=1067&amp;ei=AKBSUPGYHqSd2QXKqoGACA&amp;zoom=1&amp;iact=hc&amp;vpx=124&amp;vpy=278&amp;dur=1044&amp;hovh=183&amp;hovw=275&amp;tx=143&amp;ty=78&amp;sig=117108171854440699900&amp;page=9&amp;tbnh=159&amp;tbnw=206&amp;ndsp=15&amp;ved=1t:429,r:10,s:121,i:145" TargetMode="External"/><Relationship Id="rId1" Type="http://schemas.openxmlformats.org/officeDocument/2006/relationships/slideLayout" Target="../slideLayouts/slideLayout2.xml"/><Relationship Id="rId6" Type="http://schemas.openxmlformats.org/officeDocument/2006/relationships/hyperlink" Target="http://www.google.com/imgres?q=table+top+easel+child+writing&amp;start=157&amp;um=1&amp;hl=en&amp;biw=1192&amp;bih=568&amp;addh=104&amp;tbm=isch&amp;tbnid=lRoszFHGIdDIwM:&amp;imgrefurl=http://grandparents.about.com/od/projectsactivities/tp/Inexpensive-Fun-With-Grandchildren.htm&amp;docid=on6eZBd9cGZaAM&amp;imgurl=http://0.tqn.com/d/grandparents/1/0/3/H/-/-/Artist.JPG&amp;w=2592&amp;h=3137&amp;ei=V59SUNCGCKrW2AWD9oCQAg&amp;zoom=1&amp;iact=hc&amp;vpx=106&amp;vpy=137&amp;dur=4104&amp;hovh=247&amp;hovw=204&amp;tx=119&amp;ty=144&amp;sig=117108171854440699900&amp;page=10&amp;tbnh=165&amp;tbnw=140&amp;ndsp=15&amp;ved=1t:429,r:10,s:157,i:255" TargetMode="External"/><Relationship Id="rId5" Type="http://schemas.openxmlformats.org/officeDocument/2006/relationships/image" Target="../media/image19.jpeg"/><Relationship Id="rId4" Type="http://schemas.openxmlformats.org/officeDocument/2006/relationships/hyperlink" Target="http://www.google.com/imgres?q=tabletop+easel&amp;um=1&amp;hl=en&amp;biw=1249&amp;bih=595&amp;tbm=isch&amp;tbnid=qkw5Z4Fnmm2JIM:&amp;imgrefurl=http://rogerandmoris.com/index.php?cPath=58'&amp;docid=eG7LAOoJsljqPM&amp;imgurl=http://rogerandmoris.com/images/Adjustable%20Table%20Top.jpg&amp;w=464&amp;h=309&amp;ei=-6FSUMGGKs-_qQHr-YGgDQ&amp;zoom=1&amp;iact=hc&amp;vpx=288&amp;vpy=278&amp;dur=1730&amp;hovh=183&amp;hovw=275&amp;tx=135&amp;ty=89&amp;sig=117108171854440699900&amp;page=2&amp;tbnh=113&amp;tbnw=169&amp;start=24&amp;ndsp=31&amp;ved=1t:429,r:17,s:24,i:204"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2.xml"/><Relationship Id="rId4" Type="http://schemas.openxmlformats.org/officeDocument/2006/relationships/image" Target="../media/image23.jpeg"/></Relationships>
</file>

<file path=ppt/slides/_rels/slide26.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33.jpe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3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content.brainhighways.com/public/video"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43200" y="4572000"/>
            <a:ext cx="6400800" cy="1905000"/>
          </a:xfrm>
        </p:spPr>
        <p:txBody>
          <a:bodyPr/>
          <a:lstStyle/>
          <a:p>
            <a:pPr algn="ctr"/>
            <a:r>
              <a:rPr lang="en-US" dirty="0" smtClean="0"/>
              <a:t>Fine Motor Skills</a:t>
            </a:r>
            <a:br>
              <a:rPr lang="en-US" dirty="0" smtClean="0"/>
            </a:br>
            <a:r>
              <a:rPr lang="en-US" sz="3200" dirty="0" smtClean="0"/>
              <a:t>by Trisha Morris OTR</a:t>
            </a:r>
            <a:br>
              <a:rPr lang="en-US" sz="3200" dirty="0" smtClean="0"/>
            </a:br>
            <a:r>
              <a:rPr lang="en-US" sz="3200" dirty="0" smtClean="0"/>
              <a:t>    &amp; Dawn Pabst OTAS</a:t>
            </a:r>
            <a:endParaRPr lang="en-US" sz="3200" dirty="0"/>
          </a:p>
        </p:txBody>
      </p:sp>
      <p:pic>
        <p:nvPicPr>
          <p:cNvPr id="11266" name="Picture 2" descr="http://www.brookville.k12.oh.us/userfiles/1088/clip_art_for_website.jpg"/>
          <p:cNvPicPr>
            <a:picLocks noChangeAspect="1" noChangeArrowheads="1"/>
          </p:cNvPicPr>
          <p:nvPr/>
        </p:nvPicPr>
        <p:blipFill>
          <a:blip r:embed="rId3" cstate="print"/>
          <a:srcRect/>
          <a:stretch>
            <a:fillRect/>
          </a:stretch>
        </p:blipFill>
        <p:spPr bwMode="auto">
          <a:xfrm>
            <a:off x="3581400" y="762000"/>
            <a:ext cx="4762500" cy="3533776"/>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70560"/>
          </a:xfrm>
        </p:spPr>
        <p:txBody>
          <a:bodyPr>
            <a:normAutofit fontScale="90000"/>
          </a:bodyPr>
          <a:lstStyle/>
          <a:p>
            <a:pPr algn="ctr"/>
            <a:r>
              <a:rPr lang="en-US" dirty="0" smtClean="0"/>
              <a:t>Proprioceptive System</a:t>
            </a:r>
            <a:endParaRPr lang="en-US" dirty="0"/>
          </a:p>
        </p:txBody>
      </p:sp>
      <p:sp>
        <p:nvSpPr>
          <p:cNvPr id="3" name="Content Placeholder 2"/>
          <p:cNvSpPr>
            <a:spLocks noGrp="1"/>
          </p:cNvSpPr>
          <p:nvPr>
            <p:ph idx="1"/>
          </p:nvPr>
        </p:nvSpPr>
        <p:spPr>
          <a:xfrm>
            <a:off x="457200" y="1609416"/>
            <a:ext cx="7239000" cy="3038784"/>
          </a:xfrm>
        </p:spPr>
        <p:txBody>
          <a:bodyPr>
            <a:normAutofit fontScale="85000" lnSpcReduction="10000"/>
          </a:bodyPr>
          <a:lstStyle/>
          <a:p>
            <a:pPr lvl="0"/>
            <a:r>
              <a:rPr lang="en-US" dirty="0" smtClean="0"/>
              <a:t>The receptors for the proprioceptive system are in our muscles, ligaments, and joints.  The proprioceptive system tells us where our body parts are and what they are doing.  </a:t>
            </a:r>
          </a:p>
          <a:p>
            <a:pPr lvl="0">
              <a:buNone/>
            </a:pPr>
            <a:endParaRPr lang="en-US" dirty="0" smtClean="0"/>
          </a:p>
          <a:p>
            <a:pPr lvl="0"/>
            <a:r>
              <a:rPr lang="en-US" dirty="0" smtClean="0">
                <a:hlinkClick r:id="rId2"/>
              </a:rPr>
              <a:t>http://content.brainhighways.com/public/video</a:t>
            </a:r>
            <a:endParaRPr lang="en-US" dirty="0" smtClean="0"/>
          </a:p>
          <a:p>
            <a:pPr lvl="0"/>
            <a:endParaRPr lang="en-US" dirty="0" smtClean="0"/>
          </a:p>
          <a:p>
            <a:pPr lvl="0">
              <a:buNone/>
            </a:pPr>
            <a:endParaRPr lang="en-US" dirty="0" smtClean="0"/>
          </a:p>
        </p:txBody>
      </p:sp>
      <p:pic>
        <p:nvPicPr>
          <p:cNvPr id="14340" name="Picture 4" descr="http://t2.gstatic.com/images?q=tbn:ANd9GcS4pCciTB6JZ4Oj7PnSBYvBTyh0N7v1W7-K-eS0WvhKmR0WQJ0lEA:greenphillyblog.com/wp-content/uploads/2011/11/Pile-of-Leaves.jpg"/>
          <p:cNvPicPr>
            <a:picLocks noChangeAspect="1" noChangeArrowheads="1"/>
          </p:cNvPicPr>
          <p:nvPr/>
        </p:nvPicPr>
        <p:blipFill>
          <a:blip r:embed="rId3" cstate="print"/>
          <a:srcRect/>
          <a:stretch>
            <a:fillRect/>
          </a:stretch>
        </p:blipFill>
        <p:spPr bwMode="auto">
          <a:xfrm>
            <a:off x="1828800" y="4191000"/>
            <a:ext cx="4495800" cy="25146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Activities that Provide </a:t>
            </a:r>
            <a:r>
              <a:rPr lang="en-US" dirty="0" smtClean="0"/>
              <a:t/>
            </a:r>
            <a:br>
              <a:rPr lang="en-US" dirty="0" smtClean="0"/>
            </a:br>
            <a:r>
              <a:rPr lang="en-US" dirty="0" smtClean="0"/>
              <a:t>Proprioceptive </a:t>
            </a:r>
            <a:r>
              <a:rPr lang="en-US" dirty="0" smtClean="0"/>
              <a:t>Input</a:t>
            </a:r>
            <a:endParaRPr lang="en-US" dirty="0"/>
          </a:p>
        </p:txBody>
      </p:sp>
      <p:sp>
        <p:nvSpPr>
          <p:cNvPr id="3" name="Content Placeholder 2"/>
          <p:cNvSpPr>
            <a:spLocks noGrp="1"/>
          </p:cNvSpPr>
          <p:nvPr>
            <p:ph idx="1"/>
          </p:nvPr>
        </p:nvSpPr>
        <p:spPr/>
        <p:txBody>
          <a:bodyPr>
            <a:normAutofit fontScale="85000" lnSpcReduction="20000"/>
          </a:bodyPr>
          <a:lstStyle/>
          <a:p>
            <a:pPr>
              <a:buNone/>
            </a:pPr>
            <a:endParaRPr lang="en-US" dirty="0" smtClean="0"/>
          </a:p>
          <a:p>
            <a:r>
              <a:rPr lang="en-US" dirty="0" smtClean="0"/>
              <a:t>Jumping into a pile of pillows or pile of leaves</a:t>
            </a:r>
          </a:p>
          <a:p>
            <a:r>
              <a:rPr lang="en-US" dirty="0" smtClean="0"/>
              <a:t>Jumping on a trampoline</a:t>
            </a:r>
          </a:p>
          <a:p>
            <a:r>
              <a:rPr lang="en-US" dirty="0" smtClean="0"/>
              <a:t>Galloping</a:t>
            </a:r>
          </a:p>
          <a:p>
            <a:r>
              <a:rPr lang="en-US" dirty="0" smtClean="0"/>
              <a:t>Skipping</a:t>
            </a:r>
          </a:p>
          <a:p>
            <a:r>
              <a:rPr lang="en-US" dirty="0" smtClean="0"/>
              <a:t>Animal walks (bear walk, crab walk, wheel barrow)</a:t>
            </a:r>
          </a:p>
          <a:p>
            <a:r>
              <a:rPr lang="en-US" dirty="0" smtClean="0"/>
              <a:t>Carrying objects such as small buckets of water or sand</a:t>
            </a:r>
          </a:p>
          <a:p>
            <a:r>
              <a:rPr lang="en-US" dirty="0" smtClean="0"/>
              <a:t>Climbing on playground equipment</a:t>
            </a:r>
          </a:p>
          <a:p>
            <a:r>
              <a:rPr lang="en-US" dirty="0" smtClean="0"/>
              <a:t>Monkey bars, trapeze, rings</a:t>
            </a:r>
          </a:p>
          <a:p>
            <a:r>
              <a:rPr lang="en-US" dirty="0" smtClean="0"/>
              <a:t>Yoga poses</a:t>
            </a:r>
          </a:p>
          <a:p>
            <a:pPr>
              <a:buNone/>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22960"/>
          </a:xfrm>
        </p:spPr>
        <p:txBody>
          <a:bodyPr>
            <a:normAutofit/>
          </a:bodyPr>
          <a:lstStyle/>
          <a:p>
            <a:pPr algn="ctr"/>
            <a:r>
              <a:rPr lang="en-US" dirty="0"/>
              <a:t>C</a:t>
            </a:r>
            <a:r>
              <a:rPr lang="en-US" dirty="0" smtClean="0"/>
              <a:t>ore </a:t>
            </a:r>
            <a:r>
              <a:rPr lang="en-US" dirty="0"/>
              <a:t>S</a:t>
            </a:r>
            <a:r>
              <a:rPr lang="en-US" dirty="0" smtClean="0"/>
              <a:t>tability</a:t>
            </a:r>
            <a:endParaRPr lang="en-US" dirty="0"/>
          </a:p>
        </p:txBody>
      </p:sp>
      <p:sp>
        <p:nvSpPr>
          <p:cNvPr id="3" name="Content Placeholder 2"/>
          <p:cNvSpPr>
            <a:spLocks noGrp="1"/>
          </p:cNvSpPr>
          <p:nvPr>
            <p:ph idx="1"/>
          </p:nvPr>
        </p:nvSpPr>
        <p:spPr>
          <a:xfrm>
            <a:off x="457200" y="2819400"/>
            <a:ext cx="7391400" cy="4038600"/>
          </a:xfrm>
        </p:spPr>
        <p:txBody>
          <a:bodyPr>
            <a:normAutofit fontScale="70000" lnSpcReduction="20000"/>
          </a:bodyPr>
          <a:lstStyle/>
          <a:p>
            <a:pPr>
              <a:buNone/>
            </a:pPr>
            <a:endParaRPr lang="en-US" dirty="0" smtClean="0"/>
          </a:p>
          <a:p>
            <a:r>
              <a:rPr lang="en-US" dirty="0" smtClean="0"/>
              <a:t>Swing (pumping independently is the most beneficial)</a:t>
            </a:r>
          </a:p>
          <a:p>
            <a:r>
              <a:rPr lang="en-US" dirty="0" smtClean="0"/>
              <a:t>Climb up and descend slides</a:t>
            </a:r>
          </a:p>
          <a:p>
            <a:r>
              <a:rPr lang="en-US" dirty="0" smtClean="0"/>
              <a:t>Monkey Bars, rings, trapeze bars</a:t>
            </a:r>
          </a:p>
          <a:p>
            <a:r>
              <a:rPr lang="en-US" dirty="0" smtClean="0"/>
              <a:t>Playground climbing equipment</a:t>
            </a:r>
          </a:p>
          <a:p>
            <a:r>
              <a:rPr lang="en-US" dirty="0" smtClean="0"/>
              <a:t>Animal walks – bear walk, crab walk, log roll, wheelbarrow</a:t>
            </a:r>
          </a:p>
          <a:p>
            <a:r>
              <a:rPr lang="en-US" dirty="0" smtClean="0"/>
              <a:t>Wall push-ups</a:t>
            </a:r>
          </a:p>
          <a:p>
            <a:r>
              <a:rPr lang="en-US" dirty="0" smtClean="0"/>
              <a:t>Crawl</a:t>
            </a:r>
          </a:p>
          <a:p>
            <a:r>
              <a:rPr lang="en-US" dirty="0" smtClean="0"/>
              <a:t>Lie on stomach to read books, color, and do puzzles</a:t>
            </a:r>
          </a:p>
          <a:p>
            <a:endParaRPr lang="en-US" dirty="0" smtClean="0"/>
          </a:p>
          <a:p>
            <a:endParaRPr lang="en-US" dirty="0" smtClean="0"/>
          </a:p>
        </p:txBody>
      </p:sp>
      <p:sp>
        <p:nvSpPr>
          <p:cNvPr id="4" name="TextBox 3"/>
          <p:cNvSpPr txBox="1"/>
          <p:nvPr/>
        </p:nvSpPr>
        <p:spPr>
          <a:xfrm>
            <a:off x="457200" y="1066801"/>
            <a:ext cx="7239000" cy="3539430"/>
          </a:xfrm>
          <a:prstGeom prst="rect">
            <a:avLst/>
          </a:prstGeom>
          <a:noFill/>
        </p:spPr>
        <p:txBody>
          <a:bodyPr wrap="square" rtlCol="0">
            <a:spAutoFit/>
          </a:bodyPr>
          <a:lstStyle/>
          <a:p>
            <a:r>
              <a:rPr lang="en-US" sz="2400" dirty="0" smtClean="0"/>
              <a:t>Core Strength is the strength in the abdominal and back muscles.  This skill is required to complete fine motor tasks while sitting upright at a desk or table. </a:t>
            </a:r>
          </a:p>
          <a:p>
            <a:endParaRPr lang="en-US" sz="2000" dirty="0" smtClean="0"/>
          </a:p>
          <a:p>
            <a:r>
              <a:rPr lang="en-US" sz="2400" dirty="0" smtClean="0"/>
              <a:t>Activities to increase Core Strength:</a:t>
            </a:r>
          </a:p>
          <a:p>
            <a:endParaRPr lang="en-US" dirty="0" smtClean="0"/>
          </a:p>
          <a:p>
            <a:r>
              <a:rPr lang="en-US" dirty="0" smtClean="0"/>
              <a:t> </a:t>
            </a:r>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Activities to Increase Core Strength</a:t>
            </a:r>
            <a:endParaRPr lang="en-US" sz="3600" dirty="0"/>
          </a:p>
        </p:txBody>
      </p:sp>
      <p:sp>
        <p:nvSpPr>
          <p:cNvPr id="3" name="Content Placeholder 2"/>
          <p:cNvSpPr>
            <a:spLocks noGrp="1"/>
          </p:cNvSpPr>
          <p:nvPr>
            <p:ph idx="1"/>
          </p:nvPr>
        </p:nvSpPr>
        <p:spPr/>
        <p:txBody>
          <a:bodyPr/>
          <a:lstStyle/>
          <a:p>
            <a:r>
              <a:rPr lang="en-US" dirty="0" smtClean="0"/>
              <a:t>Superman</a:t>
            </a:r>
          </a:p>
          <a:p>
            <a:pPr>
              <a:buNone/>
            </a:pPr>
            <a:r>
              <a:rPr lang="en-US" sz="2000" dirty="0" smtClean="0"/>
              <a:t>Hold for 20 seconds</a:t>
            </a:r>
          </a:p>
          <a:p>
            <a:endParaRPr lang="en-US" dirty="0" smtClean="0"/>
          </a:p>
          <a:p>
            <a:endParaRPr lang="en-US" dirty="0" smtClean="0"/>
          </a:p>
          <a:p>
            <a:endParaRPr lang="en-US" dirty="0" smtClean="0"/>
          </a:p>
          <a:p>
            <a:r>
              <a:rPr lang="en-US" dirty="0" smtClean="0"/>
              <a:t>Popcorn</a:t>
            </a:r>
          </a:p>
          <a:p>
            <a:pPr>
              <a:buNone/>
            </a:pPr>
            <a:r>
              <a:rPr lang="en-US" sz="2000" dirty="0" smtClean="0"/>
              <a:t>Hold for 20 seconds</a:t>
            </a:r>
            <a:endParaRPr lang="en-US" sz="2000" dirty="0"/>
          </a:p>
        </p:txBody>
      </p:sp>
      <p:pic>
        <p:nvPicPr>
          <p:cNvPr id="9" name="Picture 6" descr="http://t1.gstatic.com/images?q=tbn:ANd9GcTt0O-WkSk7jmg7RCk83aHWo33CYxRhBuL48ypIDqsFu-aScZdMfQ:www.dynamicpoweryogaplus.com/wp-content/uploads/2011/09/Kids-Yoga-Superman-Pose.jpg"/>
          <p:cNvPicPr>
            <a:picLocks noChangeAspect="1" noChangeArrowheads="1"/>
          </p:cNvPicPr>
          <p:nvPr/>
        </p:nvPicPr>
        <p:blipFill>
          <a:blip r:embed="rId2" cstate="print"/>
          <a:srcRect/>
          <a:stretch>
            <a:fillRect/>
          </a:stretch>
        </p:blipFill>
        <p:spPr bwMode="auto">
          <a:xfrm>
            <a:off x="2819400" y="1143000"/>
            <a:ext cx="4648200" cy="2667000"/>
          </a:xfrm>
          <a:prstGeom prst="rect">
            <a:avLst/>
          </a:prstGeom>
          <a:noFill/>
        </p:spPr>
      </p:pic>
      <p:pic>
        <p:nvPicPr>
          <p:cNvPr id="10" name="Picture 9" descr="Image and video hosting by TinyPic"/>
          <p:cNvPicPr/>
          <p:nvPr/>
        </p:nvPicPr>
        <p:blipFill>
          <a:blip r:embed="rId3"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a:stretch>
            <a:fillRect/>
          </a:stretch>
        </p:blipFill>
        <p:spPr bwMode="auto">
          <a:xfrm>
            <a:off x="2819400" y="3810000"/>
            <a:ext cx="4648200" cy="2895600"/>
          </a:xfrm>
          <a:prstGeom prst="rect">
            <a:avLst/>
          </a:prstGeom>
          <a:noFill/>
          <a:ln>
            <a:noFill/>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Activities to Increase Core Strength</a:t>
            </a:r>
            <a:endParaRPr lang="en-US" sz="3600" dirty="0"/>
          </a:p>
        </p:txBody>
      </p:sp>
      <p:sp>
        <p:nvSpPr>
          <p:cNvPr id="3" name="Content Placeholder 2"/>
          <p:cNvSpPr>
            <a:spLocks noGrp="1"/>
          </p:cNvSpPr>
          <p:nvPr>
            <p:ph idx="1"/>
          </p:nvPr>
        </p:nvSpPr>
        <p:spPr>
          <a:xfrm>
            <a:off x="457200" y="1905000"/>
            <a:ext cx="7239000" cy="4550736"/>
          </a:xfrm>
        </p:spPr>
        <p:txBody>
          <a:bodyPr>
            <a:normAutofit/>
          </a:bodyPr>
          <a:lstStyle/>
          <a:p>
            <a:r>
              <a:rPr lang="en-US" dirty="0" smtClean="0"/>
              <a:t>Yoga poses</a:t>
            </a:r>
          </a:p>
          <a:p>
            <a:endParaRPr lang="en-US" dirty="0" smtClean="0"/>
          </a:p>
          <a:p>
            <a:endParaRPr lang="en-US" dirty="0" smtClean="0"/>
          </a:p>
          <a:p>
            <a:endParaRPr lang="en-US" dirty="0" smtClean="0"/>
          </a:p>
          <a:p>
            <a:endParaRPr lang="en-US" dirty="0" smtClean="0"/>
          </a:p>
          <a:p>
            <a:endParaRPr lang="en-US" dirty="0" smtClean="0"/>
          </a:p>
          <a:p>
            <a:pPr>
              <a:buNone/>
            </a:pPr>
            <a:endParaRPr lang="en-US" dirty="0" smtClean="0"/>
          </a:p>
          <a:p>
            <a:endParaRPr lang="en-US" dirty="0"/>
          </a:p>
        </p:txBody>
      </p:sp>
      <p:pic>
        <p:nvPicPr>
          <p:cNvPr id="30722" name="Picture 2" descr="http://www.abcyogaforkids.com/wp-content/themes/abcyogaforkids/gfx/YogaKids_Pstr060109.jpg"/>
          <p:cNvPicPr>
            <a:picLocks noChangeAspect="1" noChangeArrowheads="1"/>
          </p:cNvPicPr>
          <p:nvPr/>
        </p:nvPicPr>
        <p:blipFill>
          <a:blip r:embed="rId2" cstate="print"/>
          <a:srcRect/>
          <a:stretch>
            <a:fillRect/>
          </a:stretch>
        </p:blipFill>
        <p:spPr bwMode="auto">
          <a:xfrm>
            <a:off x="0" y="6812282"/>
            <a:ext cx="8534400" cy="45719"/>
          </a:xfrm>
          <a:prstGeom prst="rect">
            <a:avLst/>
          </a:prstGeom>
          <a:noFill/>
        </p:spPr>
      </p:pic>
      <p:pic>
        <p:nvPicPr>
          <p:cNvPr id="30724" name="Picture 4" descr="http://www.namastekid.com/assets/photos/downward_dog-470x353.jpg"/>
          <p:cNvPicPr>
            <a:picLocks noChangeAspect="1" noChangeArrowheads="1"/>
          </p:cNvPicPr>
          <p:nvPr/>
        </p:nvPicPr>
        <p:blipFill>
          <a:blip r:embed="rId3" cstate="print"/>
          <a:srcRect/>
          <a:stretch>
            <a:fillRect/>
          </a:stretch>
        </p:blipFill>
        <p:spPr bwMode="auto">
          <a:xfrm>
            <a:off x="3733800" y="1524000"/>
            <a:ext cx="2819400" cy="1905000"/>
          </a:xfrm>
          <a:prstGeom prst="rect">
            <a:avLst/>
          </a:prstGeom>
          <a:noFill/>
        </p:spPr>
      </p:pic>
      <p:pic>
        <p:nvPicPr>
          <p:cNvPr id="30726" name="Picture 6" descr="http://anmolmehta.s3.amazonaws.com/blog/wp-content/uploads/kids-yoga/kids-yoga-cobra-pose.jpg"/>
          <p:cNvPicPr>
            <a:picLocks noChangeAspect="1" noChangeArrowheads="1"/>
          </p:cNvPicPr>
          <p:nvPr/>
        </p:nvPicPr>
        <p:blipFill>
          <a:blip r:embed="rId4" cstate="print"/>
          <a:srcRect/>
          <a:stretch>
            <a:fillRect/>
          </a:stretch>
        </p:blipFill>
        <p:spPr bwMode="auto">
          <a:xfrm>
            <a:off x="2743200" y="3200400"/>
            <a:ext cx="2057400" cy="1752601"/>
          </a:xfrm>
          <a:prstGeom prst="rect">
            <a:avLst/>
          </a:prstGeom>
          <a:noFill/>
        </p:spPr>
      </p:pic>
      <p:pic>
        <p:nvPicPr>
          <p:cNvPr id="30728" name="Picture 8" descr="http://i.ytimg.com/vi/jZfi8UAWXOs/0.jpg"/>
          <p:cNvPicPr>
            <a:picLocks noChangeAspect="1" noChangeArrowheads="1"/>
          </p:cNvPicPr>
          <p:nvPr/>
        </p:nvPicPr>
        <p:blipFill>
          <a:blip r:embed="rId5" cstate="print"/>
          <a:srcRect/>
          <a:stretch>
            <a:fillRect/>
          </a:stretch>
        </p:blipFill>
        <p:spPr bwMode="auto">
          <a:xfrm>
            <a:off x="5029200" y="4876800"/>
            <a:ext cx="2057400" cy="1981200"/>
          </a:xfrm>
          <a:prstGeom prst="rect">
            <a:avLst/>
          </a:prstGeom>
          <a:noFill/>
        </p:spPr>
      </p:pic>
      <p:pic>
        <p:nvPicPr>
          <p:cNvPr id="30730" name="Picture 10" descr="http://t0.gstatic.com/images?q=tbn:ANd9GcRX8PLbjNP0LFpSZdHLkqUwfJgMlmx35uYJ-r4ySd7rlm0UBk1-:3.bp.blogspot.com/-GkWyQrvFqZo/T8DfSd2kspI/AAAAAAAAAuI/gKaYmpTu39U/s1600/Back-Basics-Sun-Salutation-B.jpg"/>
          <p:cNvPicPr>
            <a:picLocks noChangeAspect="1" noChangeArrowheads="1"/>
          </p:cNvPicPr>
          <p:nvPr/>
        </p:nvPicPr>
        <p:blipFill>
          <a:blip r:embed="rId6" cstate="print"/>
          <a:srcRect/>
          <a:stretch>
            <a:fillRect/>
          </a:stretch>
        </p:blipFill>
        <p:spPr bwMode="auto">
          <a:xfrm>
            <a:off x="2590800" y="4886324"/>
            <a:ext cx="2314575" cy="1971676"/>
          </a:xfrm>
          <a:prstGeom prst="rect">
            <a:avLst/>
          </a:prstGeom>
          <a:noFill/>
        </p:spPr>
      </p:pic>
      <p:pic>
        <p:nvPicPr>
          <p:cNvPr id="30732" name="Picture 12" descr="http://2.bp.blogspot.com/_nUOsmKvyWcY/TQFX4uFAWOI/AAAAAAAAACk/eHuHZuT0ekw/s1600/Yoga.jpg"/>
          <p:cNvPicPr>
            <a:picLocks noChangeAspect="1" noChangeArrowheads="1"/>
          </p:cNvPicPr>
          <p:nvPr/>
        </p:nvPicPr>
        <p:blipFill>
          <a:blip r:embed="rId7" cstate="print"/>
          <a:srcRect/>
          <a:stretch>
            <a:fillRect/>
          </a:stretch>
        </p:blipFill>
        <p:spPr bwMode="auto">
          <a:xfrm>
            <a:off x="5791200" y="2971800"/>
            <a:ext cx="2209799" cy="1752600"/>
          </a:xfrm>
          <a:prstGeom prst="rect">
            <a:avLst/>
          </a:prstGeom>
          <a:noFill/>
        </p:spPr>
      </p:pic>
      <p:pic>
        <p:nvPicPr>
          <p:cNvPr id="30736" name="Picture 16" descr="http://t3.gstatic.com/images?q=tbn:ANd9GcSnkBbgicJKEFOzqJliBGhXPpc8C5zRIX1A2Z4MAdDHfGjQtXYoug:playfulplanet.com/wp-content/uploads/2012/07/hank-plank.jpg"/>
          <p:cNvPicPr>
            <a:picLocks noChangeAspect="1" noChangeArrowheads="1"/>
          </p:cNvPicPr>
          <p:nvPr/>
        </p:nvPicPr>
        <p:blipFill>
          <a:blip r:embed="rId8" cstate="print"/>
          <a:srcRect/>
          <a:stretch>
            <a:fillRect/>
          </a:stretch>
        </p:blipFill>
        <p:spPr bwMode="auto">
          <a:xfrm>
            <a:off x="0" y="3200400"/>
            <a:ext cx="2571750" cy="1781176"/>
          </a:xfrm>
          <a:prstGeom prst="rect">
            <a:avLst/>
          </a:prstGeom>
          <a:noFill/>
        </p:spPr>
      </p:pic>
      <p:pic>
        <p:nvPicPr>
          <p:cNvPr id="30738" name="Picture 18" descr="http://t0.gstatic.com/images?q=tbn:ANd9GcQWX-YLvDaho4Tj8Kn-lguLFgTeoAZCJ325emNDk-Qf6TWEtQ9tOA:www.prevention.com/images/cma/fat_blast_yoga_4_c.jpg"/>
          <p:cNvPicPr>
            <a:picLocks noChangeAspect="1" noChangeArrowheads="1"/>
          </p:cNvPicPr>
          <p:nvPr/>
        </p:nvPicPr>
        <p:blipFill>
          <a:blip r:embed="rId9" cstate="print"/>
          <a:srcRect/>
          <a:stretch>
            <a:fillRect/>
          </a:stretch>
        </p:blipFill>
        <p:spPr bwMode="auto">
          <a:xfrm>
            <a:off x="0" y="5029200"/>
            <a:ext cx="2514600" cy="18288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746760"/>
          </a:xfrm>
        </p:spPr>
        <p:txBody>
          <a:bodyPr>
            <a:normAutofit fontScale="90000"/>
          </a:bodyPr>
          <a:lstStyle/>
          <a:p>
            <a:pPr algn="ctr"/>
            <a:r>
              <a:rPr lang="en-US" dirty="0" smtClean="0"/>
              <a:t/>
            </a:r>
            <a:br>
              <a:rPr lang="en-US" dirty="0" smtClean="0"/>
            </a:br>
            <a:r>
              <a:rPr lang="en-US" dirty="0" smtClean="0"/>
              <a:t>Shoulder Stability</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   Shoulder strength is needed in order to stabilize our</a:t>
            </a:r>
          </a:p>
          <a:p>
            <a:pPr>
              <a:buNone/>
            </a:pPr>
            <a:r>
              <a:rPr lang="en-US" dirty="0"/>
              <a:t> </a:t>
            </a:r>
            <a:r>
              <a:rPr lang="en-US" dirty="0" smtClean="0"/>
              <a:t>  shoulder and keep it still to complete fine motor tasks.</a:t>
            </a:r>
          </a:p>
          <a:p>
            <a:pPr>
              <a:buNone/>
            </a:pPr>
            <a:r>
              <a:rPr lang="en-US" sz="2000" dirty="0" smtClean="0"/>
              <a:t>             </a:t>
            </a:r>
          </a:p>
          <a:p>
            <a:pPr>
              <a:buNone/>
            </a:pPr>
            <a:r>
              <a:rPr lang="en-US" sz="2800" dirty="0" smtClean="0"/>
              <a:t>     Activities to help develop this skill:</a:t>
            </a:r>
          </a:p>
          <a:p>
            <a:r>
              <a:rPr lang="en-US" dirty="0" smtClean="0"/>
              <a:t>Write on vertical surfaces such as chalkboard, white board, or easel</a:t>
            </a:r>
          </a:p>
          <a:p>
            <a:r>
              <a:rPr lang="en-US" dirty="0" smtClean="0"/>
              <a:t>Playground climbing equipment </a:t>
            </a:r>
          </a:p>
          <a:p>
            <a:r>
              <a:rPr lang="en-US" dirty="0" smtClean="0"/>
              <a:t>Monkey bars, rings, trapeze</a:t>
            </a:r>
          </a:p>
          <a:p>
            <a:r>
              <a:rPr lang="en-US" dirty="0" smtClean="0"/>
              <a:t>Animal walks – crab, bear, or wheelbarrow</a:t>
            </a:r>
          </a:p>
          <a:p>
            <a:r>
              <a:rPr lang="en-US" dirty="0" smtClean="0"/>
              <a:t>Yoga </a:t>
            </a:r>
          </a:p>
          <a:p>
            <a:r>
              <a:rPr lang="en-US" dirty="0" smtClean="0"/>
              <a:t>Wall push-ups       </a:t>
            </a:r>
          </a:p>
          <a:p>
            <a:r>
              <a:rPr lang="en-US" dirty="0" smtClean="0"/>
              <a:t>Crawling</a:t>
            </a:r>
          </a:p>
          <a:p>
            <a:endParaRPr lang="en-US" dirty="0" smtClean="0"/>
          </a:p>
          <a:p>
            <a:endParaRPr lang="en-US" dirty="0"/>
          </a:p>
        </p:txBody>
      </p:sp>
      <p:pic>
        <p:nvPicPr>
          <p:cNvPr id="4" name="Picture 3" descr="Sticky Paper Fun!"/>
          <p:cNvPicPr/>
          <p:nvPr/>
        </p:nvPicPr>
        <p:blipFill>
          <a:blip r:embed="rId2" cstate="print"/>
          <a:srcRect/>
          <a:stretch>
            <a:fillRect/>
          </a:stretch>
        </p:blipFill>
        <p:spPr bwMode="auto">
          <a:xfrm>
            <a:off x="3048000" y="4724400"/>
            <a:ext cx="3581400" cy="1905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Shoulder Stability</a:t>
            </a:r>
            <a:endParaRPr lang="en-US" dirty="0"/>
          </a:p>
        </p:txBody>
      </p:sp>
      <p:sp>
        <p:nvSpPr>
          <p:cNvPr id="3" name="Content Placeholder 2"/>
          <p:cNvSpPr>
            <a:spLocks noGrp="1"/>
          </p:cNvSpPr>
          <p:nvPr>
            <p:ph idx="1"/>
          </p:nvPr>
        </p:nvSpPr>
        <p:spPr>
          <a:xfrm>
            <a:off x="457200" y="1609416"/>
            <a:ext cx="7239000" cy="4715184"/>
          </a:xfrm>
        </p:spPr>
        <p:txBody>
          <a:bodyPr/>
          <a:lstStyle/>
          <a:p>
            <a:r>
              <a:rPr lang="en-US" dirty="0" smtClean="0"/>
              <a:t>Tabletop Easels help students, who are not able to stabilize their shoulder, to stabilize their elbow on the table.  This puts their wrist into extension which promotes a proper pencil grasp.</a:t>
            </a:r>
          </a:p>
          <a:p>
            <a:pPr>
              <a:buNone/>
            </a:pPr>
            <a:endParaRPr lang="en-US" dirty="0" smtClean="0"/>
          </a:p>
          <a:p>
            <a:pPr>
              <a:buNone/>
            </a:pPr>
            <a:endParaRPr lang="en-US" dirty="0" smtClean="0"/>
          </a:p>
          <a:p>
            <a:pPr>
              <a:buNone/>
            </a:pPr>
            <a:endParaRPr lang="en-US" dirty="0"/>
          </a:p>
        </p:txBody>
      </p:sp>
      <p:pic>
        <p:nvPicPr>
          <p:cNvPr id="4" name="Picture 3" descr="http://t0.gstatic.com/images?q=tbn:ANd9GcR-PXl2rde4z8slh-EW-iiZlvJeig7x-8gd4D9wQp4owAMaJegVmA">
            <a:hlinkClick r:id="rId2"/>
          </p:cNvPr>
          <p:cNvPicPr/>
          <p:nvPr/>
        </p:nvPicPr>
        <p:blipFill>
          <a:blip r:embed="rId3"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a:stretch>
            <a:fillRect/>
          </a:stretch>
        </p:blipFill>
        <p:spPr bwMode="auto">
          <a:xfrm>
            <a:off x="533400" y="4191000"/>
            <a:ext cx="2619375" cy="2286000"/>
          </a:xfrm>
          <a:prstGeom prst="rect">
            <a:avLst/>
          </a:prstGeom>
          <a:noFill/>
          <a:ln>
            <a:noFill/>
          </a:ln>
        </p:spPr>
      </p:pic>
      <p:pic>
        <p:nvPicPr>
          <p:cNvPr id="5" name="Picture 4" descr="http://t1.gstatic.com/images?q=tbn:ANd9GcSq6oZb92via3eocUT61Vh_4wXgH8K4YOCZEWw4KrNtCTaMlcbJPw">
            <a:hlinkClick r:id="rId4"/>
          </p:cNvPr>
          <p:cNvPicPr/>
          <p:nvPr/>
        </p:nvPicPr>
        <p:blipFill>
          <a:blip r:embed="rId5"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a:stretch>
            <a:fillRect/>
          </a:stretch>
        </p:blipFill>
        <p:spPr bwMode="auto">
          <a:xfrm>
            <a:off x="3276600" y="4114800"/>
            <a:ext cx="2438400" cy="2286000"/>
          </a:xfrm>
          <a:prstGeom prst="rect">
            <a:avLst/>
          </a:prstGeom>
          <a:noFill/>
          <a:ln>
            <a:noFill/>
          </a:ln>
        </p:spPr>
      </p:pic>
      <p:pic>
        <p:nvPicPr>
          <p:cNvPr id="6" name="Picture 5" descr="http://t0.gstatic.com/images?q=tbn:ANd9GcQz1nsVLoINOsMGU5q_rk0xptZU8gYQ83n02JL-koYZsWsUpGGN9Q">
            <a:hlinkClick r:id="rId6"/>
          </p:cNvPr>
          <p:cNvPicPr/>
          <p:nvPr/>
        </p:nvPicPr>
        <p:blipFill>
          <a:blip r:embed="rId7"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a:stretch>
            <a:fillRect/>
          </a:stretch>
        </p:blipFill>
        <p:spPr bwMode="auto">
          <a:xfrm>
            <a:off x="5867400" y="4114800"/>
            <a:ext cx="2362200" cy="2286000"/>
          </a:xfrm>
          <a:prstGeom prst="rect">
            <a:avLst/>
          </a:prstGeom>
          <a:noFill/>
          <a:ln>
            <a:noFill/>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pPr algn="ctr"/>
            <a:r>
              <a:rPr lang="en-US" dirty="0" smtClean="0"/>
              <a:t/>
            </a:r>
            <a:br>
              <a:rPr lang="en-US" dirty="0" smtClean="0"/>
            </a:br>
            <a:r>
              <a:rPr lang="en-US" dirty="0" smtClean="0"/>
              <a:t>Bilateral </a:t>
            </a:r>
            <a:r>
              <a:rPr lang="en-US" dirty="0"/>
              <a:t>C</a:t>
            </a:r>
            <a:r>
              <a:rPr lang="en-US" dirty="0" smtClean="0"/>
              <a:t>oordination</a:t>
            </a:r>
            <a:endParaRPr lang="en-US" dirty="0"/>
          </a:p>
        </p:txBody>
      </p:sp>
      <p:sp>
        <p:nvSpPr>
          <p:cNvPr id="3" name="Content Placeholder 2"/>
          <p:cNvSpPr>
            <a:spLocks noGrp="1"/>
          </p:cNvSpPr>
          <p:nvPr>
            <p:ph idx="1"/>
          </p:nvPr>
        </p:nvSpPr>
        <p:spPr/>
        <p:txBody>
          <a:bodyPr>
            <a:normAutofit/>
          </a:bodyPr>
          <a:lstStyle/>
          <a:p>
            <a:endParaRPr lang="en-US" sz="1500" dirty="0" smtClean="0"/>
          </a:p>
          <a:p>
            <a:endParaRPr lang="en-US" sz="1500" dirty="0" smtClean="0"/>
          </a:p>
          <a:p>
            <a:endParaRPr lang="en-US" sz="1500" dirty="0" smtClean="0"/>
          </a:p>
          <a:p>
            <a:endParaRPr lang="en-US" sz="1500" dirty="0" smtClean="0"/>
          </a:p>
          <a:p>
            <a:pPr>
              <a:buNone/>
            </a:pPr>
            <a:endParaRPr lang="en-US" dirty="0"/>
          </a:p>
        </p:txBody>
      </p:sp>
      <p:sp>
        <p:nvSpPr>
          <p:cNvPr id="6" name="TextBox 5"/>
          <p:cNvSpPr txBox="1"/>
          <p:nvPr/>
        </p:nvSpPr>
        <p:spPr>
          <a:xfrm>
            <a:off x="1066800" y="1524000"/>
            <a:ext cx="5791200" cy="5816977"/>
          </a:xfrm>
          <a:prstGeom prst="rect">
            <a:avLst/>
          </a:prstGeom>
          <a:noFill/>
        </p:spPr>
        <p:txBody>
          <a:bodyPr wrap="square" rtlCol="0">
            <a:spAutoFit/>
          </a:bodyPr>
          <a:lstStyle/>
          <a:p>
            <a:r>
              <a:rPr lang="en-US" sz="2400" dirty="0" smtClean="0"/>
              <a:t>Bilateral coordination is both sides of the body working together. Bilateral Coordination can be:</a:t>
            </a:r>
          </a:p>
          <a:p>
            <a:endParaRPr lang="en-US" sz="2400" dirty="0" smtClean="0"/>
          </a:p>
          <a:p>
            <a:pPr>
              <a:buFont typeface="Arial" pitchFamily="34" charset="0"/>
              <a:buChar char="•"/>
            </a:pPr>
            <a:r>
              <a:rPr lang="en-US" sz="2400" dirty="0" smtClean="0"/>
              <a:t>Both sides of the body doing the same thing (catching a ball or using a rolling pin).</a:t>
            </a:r>
          </a:p>
          <a:p>
            <a:pPr>
              <a:buFont typeface="Arial" pitchFamily="34" charset="0"/>
              <a:buChar char="•"/>
            </a:pPr>
            <a:endParaRPr lang="en-US" sz="2400" dirty="0" smtClean="0"/>
          </a:p>
          <a:p>
            <a:pPr>
              <a:buFont typeface="Arial" pitchFamily="34" charset="0"/>
              <a:buChar char="•"/>
            </a:pPr>
            <a:r>
              <a:rPr lang="en-US" sz="2400" dirty="0" smtClean="0"/>
              <a:t>Using alternating  movements such as climbing up playground ladders.</a:t>
            </a:r>
          </a:p>
          <a:p>
            <a:pPr>
              <a:buFont typeface="Arial" pitchFamily="34" charset="0"/>
              <a:buChar char="•"/>
            </a:pPr>
            <a:endParaRPr lang="en-US" sz="2400" dirty="0" smtClean="0"/>
          </a:p>
          <a:p>
            <a:pPr>
              <a:buFont typeface="Arial" pitchFamily="34" charset="0"/>
              <a:buChar char="•"/>
            </a:pPr>
            <a:r>
              <a:rPr lang="en-US" sz="2400" dirty="0" smtClean="0"/>
              <a:t>Using each side of the body for a different action such cutting or stabilizing paper while writing.</a:t>
            </a:r>
          </a:p>
          <a:p>
            <a:pPr algn="ctr">
              <a:buNone/>
            </a:pPr>
            <a:endParaRPr lang="en-US" dirty="0" smtClean="0"/>
          </a:p>
          <a:p>
            <a:pPr algn="ctr">
              <a:buNone/>
            </a:pPr>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Autofit/>
          </a:bodyPr>
          <a:lstStyle/>
          <a:p>
            <a:pPr algn="ctr"/>
            <a:r>
              <a:rPr lang="en-US" sz="3200" b="1" dirty="0" smtClean="0"/>
              <a:t>Crossing Midline </a:t>
            </a:r>
            <a:r>
              <a:rPr lang="en-US" sz="3200" b="1" dirty="0" smtClean="0"/>
              <a:t/>
            </a:r>
            <a:br>
              <a:rPr lang="en-US" sz="3200" b="1" dirty="0" smtClean="0"/>
            </a:br>
            <a:r>
              <a:rPr lang="en-US" sz="3200" b="1" dirty="0" smtClean="0"/>
              <a:t>and</a:t>
            </a:r>
            <a:br>
              <a:rPr lang="en-US" sz="3200" b="1" dirty="0" smtClean="0"/>
            </a:br>
            <a:r>
              <a:rPr lang="en-US" sz="3200" b="1" dirty="0" smtClean="0"/>
              <a:t> </a:t>
            </a:r>
            <a:r>
              <a:rPr lang="en-US" sz="3200" b="1" dirty="0" smtClean="0"/>
              <a:t>Bilateral Coordination</a:t>
            </a:r>
            <a:endParaRPr lang="en-US" sz="3200" b="1" dirty="0"/>
          </a:p>
        </p:txBody>
      </p:sp>
      <p:sp>
        <p:nvSpPr>
          <p:cNvPr id="3" name="Content Placeholder 2"/>
          <p:cNvSpPr>
            <a:spLocks noGrp="1"/>
          </p:cNvSpPr>
          <p:nvPr>
            <p:ph idx="1"/>
          </p:nvPr>
        </p:nvSpPr>
        <p:spPr>
          <a:xfrm>
            <a:off x="457200" y="1828800"/>
            <a:ext cx="8229600" cy="4297363"/>
          </a:xfrm>
        </p:spPr>
        <p:txBody>
          <a:bodyPr>
            <a:normAutofit fontScale="85000" lnSpcReduction="10000"/>
          </a:bodyPr>
          <a:lstStyle/>
          <a:p>
            <a:r>
              <a:rPr lang="en-US" dirty="0" smtClean="0"/>
              <a:t>The Left side of the brain controls the right</a:t>
            </a:r>
          </a:p>
          <a:p>
            <a:pPr>
              <a:buNone/>
            </a:pPr>
            <a:r>
              <a:rPr lang="en-US" dirty="0" smtClean="0"/>
              <a:t>    side of the body and vice versa.  Being able to reach across the body demonstrates that both sides of the brain are working together. Crossing midline is necessary for bilateral coordination.  As children mature, they naturally cross midline more frequently.</a:t>
            </a:r>
          </a:p>
          <a:p>
            <a:pPr>
              <a:buNone/>
            </a:pPr>
            <a:endParaRPr lang="en-US" dirty="0" smtClean="0"/>
          </a:p>
          <a:p>
            <a:r>
              <a:rPr lang="en-US" dirty="0" smtClean="0"/>
              <a:t>Lacking a hand preference can be a sign of not being able to cross midline.  It can also be a sign of hand weakness.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Activities that Promote </a:t>
            </a:r>
            <a:r>
              <a:rPr lang="en-US" dirty="0" smtClean="0"/>
              <a:t/>
            </a:r>
            <a:br>
              <a:rPr lang="en-US" dirty="0" smtClean="0"/>
            </a:br>
            <a:r>
              <a:rPr lang="en-US" dirty="0" smtClean="0"/>
              <a:t>Crossing </a:t>
            </a:r>
            <a:r>
              <a:rPr lang="en-US" dirty="0" smtClean="0"/>
              <a:t>Midline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Sit cross legged</a:t>
            </a:r>
          </a:p>
          <a:p>
            <a:r>
              <a:rPr lang="en-US" dirty="0" smtClean="0"/>
              <a:t>Hit a ball with a bat</a:t>
            </a:r>
          </a:p>
          <a:p>
            <a:r>
              <a:rPr lang="en-US" dirty="0" smtClean="0"/>
              <a:t>Dance to music with streamers or scarves (Move the streamer back and forth in front of your body, make big circles, make a helicopter circle over your head)</a:t>
            </a:r>
          </a:p>
          <a:p>
            <a:r>
              <a:rPr lang="en-US" dirty="0" smtClean="0"/>
              <a:t>Play Simon Says and reach across your body </a:t>
            </a:r>
          </a:p>
          <a:p>
            <a:r>
              <a:rPr lang="en-US" dirty="0" smtClean="0"/>
              <a:t>Drive a car on a figure 8 race track without switching hands</a:t>
            </a:r>
          </a:p>
          <a:p>
            <a:r>
              <a:rPr lang="en-US" dirty="0" smtClean="0"/>
              <a:t>Draw across a large piece of paper using one hand.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239000" cy="1828800"/>
          </a:xfrm>
        </p:spPr>
        <p:txBody>
          <a:bodyPr>
            <a:normAutofit fontScale="90000"/>
          </a:bodyPr>
          <a:lstStyle/>
          <a:p>
            <a:pPr algn="ctr"/>
            <a:r>
              <a:rPr lang="en-US" sz="4000" dirty="0" smtClean="0">
                <a:latin typeface="Trebuchet MS" pitchFamily="34" charset="0"/>
                <a:cs typeface="Arial" pitchFamily="34" charset="0"/>
              </a:rPr>
              <a:t/>
            </a:r>
            <a:br>
              <a:rPr lang="en-US" sz="4000" dirty="0" smtClean="0">
                <a:latin typeface="Trebuchet MS" pitchFamily="34" charset="0"/>
                <a:cs typeface="Arial" pitchFamily="34" charset="0"/>
              </a:rPr>
            </a:br>
            <a:r>
              <a:rPr lang="en-US" sz="4000" dirty="0" smtClean="0">
                <a:latin typeface="Trebuchet MS" pitchFamily="34" charset="0"/>
                <a:cs typeface="Arial" pitchFamily="34" charset="0"/>
              </a:rPr>
              <a:t>School-Based </a:t>
            </a:r>
            <a:br>
              <a:rPr lang="en-US" sz="4000" dirty="0" smtClean="0">
                <a:latin typeface="Trebuchet MS" pitchFamily="34" charset="0"/>
                <a:cs typeface="Arial" pitchFamily="34" charset="0"/>
              </a:rPr>
            </a:br>
            <a:r>
              <a:rPr lang="en-US" sz="4000" dirty="0" smtClean="0">
                <a:latin typeface="Trebuchet MS" pitchFamily="34" charset="0"/>
                <a:cs typeface="Arial" pitchFamily="34" charset="0"/>
              </a:rPr>
              <a:t>Occupational Therapy</a:t>
            </a:r>
            <a:r>
              <a:rPr lang="en-US" sz="4000" dirty="0" smtClean="0">
                <a:latin typeface="Trebuchet MS" pitchFamily="34" charset="0"/>
                <a:cs typeface="Arial" pitchFamily="34" charset="0"/>
              </a:rPr>
              <a:t/>
            </a:r>
            <a:br>
              <a:rPr lang="en-US" sz="4000" dirty="0" smtClean="0">
                <a:latin typeface="Trebuchet MS" pitchFamily="34" charset="0"/>
                <a:cs typeface="Arial" pitchFamily="34" charset="0"/>
              </a:rPr>
            </a:br>
            <a:endParaRPr lang="en-US" dirty="0"/>
          </a:p>
        </p:txBody>
      </p:sp>
      <p:sp>
        <p:nvSpPr>
          <p:cNvPr id="3" name="Content Placeholder 2"/>
          <p:cNvSpPr>
            <a:spLocks noGrp="1"/>
          </p:cNvSpPr>
          <p:nvPr>
            <p:ph idx="1"/>
          </p:nvPr>
        </p:nvSpPr>
        <p:spPr>
          <a:xfrm>
            <a:off x="457200" y="1600200"/>
            <a:ext cx="8229600" cy="5105400"/>
          </a:xfrm>
        </p:spPr>
        <p:txBody>
          <a:bodyPr>
            <a:normAutofit fontScale="40000" lnSpcReduction="20000"/>
          </a:bodyPr>
          <a:lstStyle/>
          <a:p>
            <a:pPr>
              <a:buNone/>
            </a:pPr>
            <a:r>
              <a:rPr lang="en-US" sz="5000" dirty="0" smtClean="0">
                <a:latin typeface="Arial" pitchFamily="34" charset="0"/>
                <a:cs typeface="Arial" pitchFamily="34" charset="0"/>
              </a:rPr>
              <a:t>     School-based occupational therapy is designed to enhance the </a:t>
            </a:r>
          </a:p>
          <a:p>
            <a:pPr>
              <a:buNone/>
            </a:pPr>
            <a:r>
              <a:rPr lang="en-US" sz="5000" dirty="0">
                <a:latin typeface="Arial" pitchFamily="34" charset="0"/>
                <a:cs typeface="Arial" pitchFamily="34" charset="0"/>
              </a:rPr>
              <a:t> </a:t>
            </a:r>
            <a:r>
              <a:rPr lang="en-US" sz="5000" dirty="0" smtClean="0">
                <a:latin typeface="Arial" pitchFamily="34" charset="0"/>
                <a:cs typeface="Arial" pitchFamily="34" charset="0"/>
              </a:rPr>
              <a:t>    student‘s ability to fully access and be successful in the learning environment.(AOTA.org)</a:t>
            </a:r>
          </a:p>
          <a:p>
            <a:pPr>
              <a:buNone/>
            </a:pPr>
            <a:endParaRPr lang="en-US" sz="5000" dirty="0" smtClean="0">
              <a:latin typeface="Arial" pitchFamily="34" charset="0"/>
              <a:cs typeface="Arial" pitchFamily="34" charset="0"/>
            </a:endParaRPr>
          </a:p>
          <a:p>
            <a:pPr>
              <a:buNone/>
            </a:pPr>
            <a:r>
              <a:rPr lang="en-US" sz="5000" dirty="0" smtClean="0">
                <a:latin typeface="Arial" pitchFamily="34" charset="0"/>
                <a:cs typeface="Arial" pitchFamily="34" charset="0"/>
              </a:rPr>
              <a:t>	Areas that occupational therapists address in a school-setting:</a:t>
            </a:r>
          </a:p>
          <a:p>
            <a:pPr lvl="0"/>
            <a:r>
              <a:rPr lang="en-US" sz="5000" dirty="0" smtClean="0">
                <a:latin typeface="Arial" pitchFamily="34" charset="0"/>
                <a:cs typeface="Arial" pitchFamily="34" charset="0"/>
              </a:rPr>
              <a:t>Sitting Posture</a:t>
            </a:r>
          </a:p>
          <a:p>
            <a:pPr lvl="0"/>
            <a:r>
              <a:rPr lang="en-US" sz="5000" dirty="0" smtClean="0">
                <a:latin typeface="Arial" pitchFamily="34" charset="0"/>
                <a:cs typeface="Arial" pitchFamily="34" charset="0"/>
              </a:rPr>
              <a:t>Self-Care</a:t>
            </a:r>
          </a:p>
          <a:p>
            <a:pPr lvl="0"/>
            <a:r>
              <a:rPr lang="en-US" sz="5000" dirty="0" smtClean="0">
                <a:latin typeface="Arial" pitchFamily="34" charset="0"/>
                <a:cs typeface="Arial" pitchFamily="34" charset="0"/>
              </a:rPr>
              <a:t>Oral-Motor and Feeding</a:t>
            </a:r>
          </a:p>
          <a:p>
            <a:pPr lvl="0"/>
            <a:r>
              <a:rPr lang="en-US" sz="5000" dirty="0" smtClean="0">
                <a:latin typeface="Arial" pitchFamily="34" charset="0"/>
                <a:cs typeface="Arial" pitchFamily="34" charset="0"/>
              </a:rPr>
              <a:t>Play</a:t>
            </a:r>
          </a:p>
          <a:p>
            <a:pPr lvl="0"/>
            <a:r>
              <a:rPr lang="en-US" sz="5000" dirty="0" smtClean="0">
                <a:latin typeface="Arial" pitchFamily="34" charset="0"/>
                <a:cs typeface="Arial" pitchFamily="34" charset="0"/>
              </a:rPr>
              <a:t>Organization</a:t>
            </a:r>
          </a:p>
          <a:p>
            <a:pPr lvl="0"/>
            <a:r>
              <a:rPr lang="en-US" sz="5000" dirty="0" smtClean="0">
                <a:latin typeface="Arial" pitchFamily="34" charset="0"/>
                <a:cs typeface="Arial" pitchFamily="34" charset="0"/>
              </a:rPr>
              <a:t>Fine Motor Skills and Handwriting</a:t>
            </a:r>
          </a:p>
          <a:p>
            <a:pPr lvl="0"/>
            <a:r>
              <a:rPr lang="en-US" sz="5000" dirty="0" smtClean="0">
                <a:latin typeface="Arial" pitchFamily="34" charset="0"/>
                <a:cs typeface="Arial" pitchFamily="34" charset="0"/>
              </a:rPr>
              <a:t>Visual Perceptual and Visual-Motor Skills</a:t>
            </a:r>
          </a:p>
          <a:p>
            <a:pPr lvl="0"/>
            <a:r>
              <a:rPr lang="en-US" sz="5000" dirty="0" smtClean="0">
                <a:latin typeface="Arial" pitchFamily="34" charset="0"/>
                <a:cs typeface="Arial" pitchFamily="34" charset="0"/>
              </a:rPr>
              <a:t>Sensory Processing</a:t>
            </a:r>
          </a:p>
          <a:p>
            <a:pPr>
              <a:buNone/>
            </a:pPr>
            <a:endParaRPr lang="en-US" sz="5000" dirty="0" smtClean="0">
              <a:latin typeface="Arial" pitchFamily="34" charset="0"/>
              <a:cs typeface="Arial" pitchFamily="34" charset="0"/>
            </a:endParaRPr>
          </a:p>
          <a:p>
            <a:pPr>
              <a:buNone/>
            </a:pPr>
            <a:r>
              <a:rPr lang="en-US" sz="5000" dirty="0" smtClean="0">
                <a:latin typeface="Arial" pitchFamily="34" charset="0"/>
                <a:cs typeface="Arial" pitchFamily="34" charset="0"/>
              </a:rPr>
              <a:t>     Occupational therapists use occupation or “meaningful and purposeful activity” to improve skills.  In a school setting occupation includes play, self-care, projects, and school work.</a:t>
            </a:r>
          </a:p>
          <a:p>
            <a:pPr algn="ctr"/>
            <a:endParaRPr lang="en-US" sz="4200" dirty="0" smtClean="0">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Activities that Promote </a:t>
            </a:r>
            <a:r>
              <a:rPr lang="en-US" dirty="0" smtClean="0"/>
              <a:t/>
            </a:r>
            <a:br>
              <a:rPr lang="en-US" dirty="0" smtClean="0"/>
            </a:br>
            <a:r>
              <a:rPr lang="en-US" dirty="0" smtClean="0"/>
              <a:t>Bilateral </a:t>
            </a:r>
            <a:r>
              <a:rPr lang="en-US" dirty="0" smtClean="0"/>
              <a:t>Coordination</a:t>
            </a:r>
            <a:endParaRPr lang="en-US" dirty="0"/>
          </a:p>
        </p:txBody>
      </p:sp>
      <p:sp>
        <p:nvSpPr>
          <p:cNvPr id="3" name="Content Placeholder 2"/>
          <p:cNvSpPr>
            <a:spLocks noGrp="1"/>
          </p:cNvSpPr>
          <p:nvPr>
            <p:ph sz="half" idx="1"/>
          </p:nvPr>
        </p:nvSpPr>
        <p:spPr>
          <a:ln>
            <a:solidFill>
              <a:schemeClr val="tx1"/>
            </a:solidFill>
          </a:ln>
        </p:spPr>
        <p:txBody>
          <a:bodyPr>
            <a:normAutofit fontScale="92500" lnSpcReduction="10000"/>
          </a:bodyPr>
          <a:lstStyle/>
          <a:p>
            <a:pPr>
              <a:buNone/>
            </a:pPr>
            <a:r>
              <a:rPr lang="en-US" sz="3200" dirty="0" smtClean="0"/>
              <a:t>Both sides doing</a:t>
            </a:r>
          </a:p>
          <a:p>
            <a:pPr>
              <a:buNone/>
            </a:pPr>
            <a:r>
              <a:rPr lang="en-US" sz="3200" dirty="0" smtClean="0"/>
              <a:t>the same thing:</a:t>
            </a:r>
          </a:p>
          <a:p>
            <a:pPr>
              <a:buNone/>
            </a:pPr>
            <a:endParaRPr lang="en-US" sz="3200" dirty="0" smtClean="0"/>
          </a:p>
          <a:p>
            <a:r>
              <a:rPr lang="en-US" dirty="0" smtClean="0"/>
              <a:t>Rolling out play dough with a rolling pin</a:t>
            </a:r>
          </a:p>
          <a:p>
            <a:r>
              <a:rPr lang="en-US" dirty="0" smtClean="0"/>
              <a:t>Catching a ball</a:t>
            </a:r>
          </a:p>
          <a:p>
            <a:r>
              <a:rPr lang="en-US" dirty="0" smtClean="0"/>
              <a:t>Hit a ball with a bat</a:t>
            </a:r>
          </a:p>
          <a:p>
            <a:r>
              <a:rPr lang="en-US" dirty="0" smtClean="0"/>
              <a:t>Throw a ball using a basketball toss</a:t>
            </a:r>
          </a:p>
          <a:p>
            <a:r>
              <a:rPr lang="en-US" dirty="0" smtClean="0"/>
              <a:t>Zoom ball</a:t>
            </a:r>
          </a:p>
          <a:p>
            <a:pPr>
              <a:buNone/>
            </a:pPr>
            <a:endParaRPr lang="en-US" sz="3200" dirty="0" smtClean="0"/>
          </a:p>
          <a:p>
            <a:pPr>
              <a:buNone/>
            </a:pPr>
            <a:endParaRPr lang="en-US" dirty="0"/>
          </a:p>
        </p:txBody>
      </p:sp>
      <p:sp>
        <p:nvSpPr>
          <p:cNvPr id="4" name="Content Placeholder 3"/>
          <p:cNvSpPr>
            <a:spLocks noGrp="1"/>
          </p:cNvSpPr>
          <p:nvPr>
            <p:ph sz="half" idx="2"/>
          </p:nvPr>
        </p:nvSpPr>
        <p:spPr>
          <a:ln>
            <a:solidFill>
              <a:schemeClr val="tx1"/>
            </a:solidFill>
          </a:ln>
        </p:spPr>
        <p:txBody>
          <a:bodyPr>
            <a:normAutofit fontScale="92500" lnSpcReduction="10000"/>
          </a:bodyPr>
          <a:lstStyle/>
          <a:p>
            <a:pPr>
              <a:buNone/>
            </a:pPr>
            <a:r>
              <a:rPr lang="en-US" sz="3200" dirty="0" smtClean="0"/>
              <a:t>Alternating</a:t>
            </a:r>
          </a:p>
          <a:p>
            <a:pPr>
              <a:buNone/>
            </a:pPr>
            <a:r>
              <a:rPr lang="en-US" sz="3200" smtClean="0"/>
              <a:t>movements:</a:t>
            </a:r>
          </a:p>
          <a:p>
            <a:pPr>
              <a:buNone/>
            </a:pPr>
            <a:endParaRPr lang="en-US" sz="3200" dirty="0" smtClean="0"/>
          </a:p>
          <a:p>
            <a:r>
              <a:rPr lang="en-US" dirty="0" smtClean="0"/>
              <a:t>Crab walk, bear walk, wheel barrow walk, crawl through play tunnels</a:t>
            </a:r>
          </a:p>
          <a:p>
            <a:r>
              <a:rPr lang="en-US" dirty="0" smtClean="0"/>
              <a:t>Climb up playground ladder or rock wall</a:t>
            </a:r>
          </a:p>
          <a:p>
            <a:r>
              <a:rPr lang="en-US" dirty="0" smtClean="0"/>
              <a:t>Monkey bars</a:t>
            </a:r>
          </a:p>
          <a:p>
            <a:r>
              <a:rPr lang="en-US" dirty="0" smtClean="0"/>
              <a:t>Ride a bike</a:t>
            </a:r>
          </a:p>
          <a:p>
            <a:endParaRPr lang="en-US" dirty="0" smtClean="0"/>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Activities That Promote </a:t>
            </a:r>
            <a:r>
              <a:rPr lang="en-US" dirty="0" smtClean="0"/>
              <a:t/>
            </a:r>
            <a:br>
              <a:rPr lang="en-US" dirty="0" smtClean="0"/>
            </a:br>
            <a:r>
              <a:rPr lang="en-US" dirty="0" smtClean="0"/>
              <a:t>Bilateral </a:t>
            </a:r>
            <a:r>
              <a:rPr lang="en-US" dirty="0" smtClean="0"/>
              <a:t>Coordination</a:t>
            </a:r>
            <a:endParaRPr lang="en-US" dirty="0"/>
          </a:p>
        </p:txBody>
      </p:sp>
      <p:sp>
        <p:nvSpPr>
          <p:cNvPr id="5" name="Content Placeholder 4"/>
          <p:cNvSpPr>
            <a:spLocks noGrp="1"/>
          </p:cNvSpPr>
          <p:nvPr>
            <p:ph idx="1"/>
          </p:nvPr>
        </p:nvSpPr>
        <p:spPr/>
        <p:txBody>
          <a:bodyPr>
            <a:normAutofit fontScale="92500" lnSpcReduction="10000"/>
          </a:bodyPr>
          <a:lstStyle/>
          <a:p>
            <a:pPr>
              <a:buNone/>
            </a:pPr>
            <a:r>
              <a:rPr lang="en-US" dirty="0" smtClean="0"/>
              <a:t>Each side of the body doing different things:</a:t>
            </a:r>
          </a:p>
          <a:p>
            <a:r>
              <a:rPr lang="en-US" dirty="0" smtClean="0"/>
              <a:t> Juggle Scarves</a:t>
            </a:r>
          </a:p>
          <a:p>
            <a:r>
              <a:rPr lang="en-US" dirty="0" smtClean="0"/>
              <a:t> Cut with scissors</a:t>
            </a:r>
          </a:p>
          <a:p>
            <a:r>
              <a:rPr lang="en-US" dirty="0" smtClean="0"/>
              <a:t> String beads</a:t>
            </a:r>
          </a:p>
          <a:p>
            <a:r>
              <a:rPr lang="en-US" dirty="0" smtClean="0"/>
              <a:t> Build with legos or construction toys</a:t>
            </a:r>
          </a:p>
          <a:p>
            <a:r>
              <a:rPr lang="en-US" dirty="0" smtClean="0"/>
              <a:t>Cooking activities that involve both hands such as stabilizing a bowl while stirring, or stabilizing a piece of bread while spreading</a:t>
            </a:r>
          </a:p>
          <a:p>
            <a:pPr>
              <a:buNone/>
            </a:pPr>
            <a:r>
              <a:rPr lang="en-US" dirty="0" smtClean="0"/>
              <a:t>    with a knife</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Eye-Hand </a:t>
            </a:r>
            <a:r>
              <a:rPr lang="en-US" dirty="0"/>
              <a:t>C</a:t>
            </a:r>
            <a:r>
              <a:rPr lang="en-US" dirty="0" smtClean="0"/>
              <a:t>oordination</a:t>
            </a:r>
            <a:endParaRPr lang="en-US" dirty="0"/>
          </a:p>
        </p:txBody>
      </p:sp>
      <p:sp>
        <p:nvSpPr>
          <p:cNvPr id="3" name="Content Placeholder 2"/>
          <p:cNvSpPr>
            <a:spLocks noGrp="1"/>
          </p:cNvSpPr>
          <p:nvPr>
            <p:ph idx="1"/>
          </p:nvPr>
        </p:nvSpPr>
        <p:spPr>
          <a:xfrm>
            <a:off x="457200" y="1609416"/>
            <a:ext cx="7239000" cy="5019984"/>
          </a:xfrm>
        </p:spPr>
        <p:txBody>
          <a:bodyPr>
            <a:normAutofit fontScale="85000" lnSpcReduction="10000"/>
          </a:bodyPr>
          <a:lstStyle/>
          <a:p>
            <a:pPr>
              <a:buNone/>
            </a:pPr>
            <a:r>
              <a:rPr lang="en-US" sz="2800" dirty="0" smtClean="0"/>
              <a:t>     Eye-hand coordination or visual-motor integration is used for many daily activities at school including; handwriting, cutting, ball skills and copying tasks.  </a:t>
            </a:r>
          </a:p>
          <a:p>
            <a:pPr>
              <a:buNone/>
            </a:pPr>
            <a:endParaRPr lang="en-US" sz="2800" dirty="0" smtClean="0"/>
          </a:p>
          <a:p>
            <a:pPr>
              <a:buNone/>
            </a:pPr>
            <a:r>
              <a:rPr lang="en-US" sz="2800" dirty="0" smtClean="0"/>
              <a:t>     Activities to help develop this skill:</a:t>
            </a:r>
          </a:p>
          <a:p>
            <a:pPr>
              <a:buNone/>
            </a:pPr>
            <a:endParaRPr lang="en-US" sz="2800" dirty="0" smtClean="0"/>
          </a:p>
          <a:p>
            <a:r>
              <a:rPr lang="en-US" sz="2800" dirty="0" smtClean="0"/>
              <a:t>Play catch</a:t>
            </a:r>
          </a:p>
          <a:p>
            <a:r>
              <a:rPr lang="en-US" sz="2800" dirty="0" smtClean="0"/>
              <a:t>Throw a ball, bean bag or balled up sock at a target</a:t>
            </a:r>
          </a:p>
          <a:p>
            <a:r>
              <a:rPr lang="en-US" sz="2800" dirty="0" smtClean="0"/>
              <a:t>Hit a ball with bat. Hit the ball from a tee or hit a playground ball with a bat if this activity is too difficult.</a:t>
            </a:r>
          </a:p>
          <a:p>
            <a:r>
              <a:rPr lang="en-US" sz="2800" dirty="0" smtClean="0"/>
              <a:t>Play tether ball</a:t>
            </a:r>
          </a:p>
          <a:p>
            <a:r>
              <a:rPr lang="en-US" sz="2800" dirty="0" smtClean="0"/>
              <a:t>Play balloon volley</a:t>
            </a:r>
          </a:p>
          <a:p>
            <a:pPr>
              <a:buNone/>
            </a:pPr>
            <a:endParaRPr lang="en-US" sz="2800" dirty="0" smtClean="0"/>
          </a:p>
          <a:p>
            <a:endParaRPr lang="en-US" sz="2800" dirty="0" smtClean="0"/>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Eye-Hand Coordination</a:t>
            </a:r>
            <a:endParaRPr lang="en-US" dirty="0"/>
          </a:p>
        </p:txBody>
      </p:sp>
      <p:sp>
        <p:nvSpPr>
          <p:cNvPr id="3" name="Content Placeholder 2"/>
          <p:cNvSpPr>
            <a:spLocks noGrp="1"/>
          </p:cNvSpPr>
          <p:nvPr>
            <p:ph idx="1"/>
          </p:nvPr>
        </p:nvSpPr>
        <p:spPr/>
        <p:txBody>
          <a:bodyPr>
            <a:normAutofit lnSpcReduction="10000"/>
          </a:bodyPr>
          <a:lstStyle/>
          <a:p>
            <a:r>
              <a:rPr lang="en-US" dirty="0" smtClean="0"/>
              <a:t>Pop bubbles</a:t>
            </a:r>
          </a:p>
          <a:p>
            <a:r>
              <a:rPr lang="en-US" dirty="0" smtClean="0"/>
              <a:t>Play with blocks, legos, or other construction toys</a:t>
            </a:r>
          </a:p>
          <a:p>
            <a:r>
              <a:rPr lang="en-US" dirty="0" smtClean="0"/>
              <a:t>Do crafts activities that involve stringing beads or lacing</a:t>
            </a:r>
          </a:p>
          <a:p>
            <a:r>
              <a:rPr lang="en-US" dirty="0" smtClean="0"/>
              <a:t>Board games such as Jenga, Mr. Mouth, Operation, Don’t Break the Ice, Perfection, and Let’s Go Fishing </a:t>
            </a:r>
          </a:p>
          <a:p>
            <a:r>
              <a:rPr lang="en-US" dirty="0" smtClean="0"/>
              <a:t>Cutting activities</a:t>
            </a:r>
          </a:p>
          <a:p>
            <a:pPr>
              <a:buNone/>
            </a:pP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Wrist Stability</a:t>
            </a:r>
            <a:endParaRPr lang="en-US" dirty="0"/>
          </a:p>
        </p:txBody>
      </p:sp>
      <p:sp>
        <p:nvSpPr>
          <p:cNvPr id="3" name="Content Placeholder 2"/>
          <p:cNvSpPr>
            <a:spLocks noGrp="1"/>
          </p:cNvSpPr>
          <p:nvPr>
            <p:ph idx="1"/>
          </p:nvPr>
        </p:nvSpPr>
        <p:spPr/>
        <p:txBody>
          <a:bodyPr/>
          <a:lstStyle/>
          <a:p>
            <a:r>
              <a:rPr lang="en-US" dirty="0" smtClean="0"/>
              <a:t>The ability to stabilize the wrist so the fingers can move with power and control.</a:t>
            </a:r>
          </a:p>
          <a:p>
            <a:endParaRPr lang="en-US" dirty="0" smtClean="0"/>
          </a:p>
          <a:p>
            <a:pPr>
              <a:buNone/>
            </a:pPr>
            <a:r>
              <a:rPr lang="en-US" dirty="0" smtClean="0"/>
              <a:t>    Activities to increase wrist stability:</a:t>
            </a:r>
          </a:p>
          <a:p>
            <a:pPr>
              <a:buNone/>
            </a:pPr>
            <a:endParaRPr lang="en-US" dirty="0" smtClean="0"/>
          </a:p>
          <a:p>
            <a:r>
              <a:rPr lang="en-US" dirty="0" smtClean="0"/>
              <a:t>Work on a vertical surface (Lite Brite, ink stamps, Colorforms, felt boards, white board, magnets, stickers)</a:t>
            </a:r>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Activities to Increase Wrist </a:t>
            </a:r>
            <a:r>
              <a:rPr lang="en-US" dirty="0"/>
              <a:t>S</a:t>
            </a:r>
            <a:r>
              <a:rPr lang="en-US" dirty="0" smtClean="0"/>
              <a:t>tability </a:t>
            </a:r>
            <a:endParaRPr lang="en-US" dirty="0"/>
          </a:p>
        </p:txBody>
      </p:sp>
      <p:sp>
        <p:nvSpPr>
          <p:cNvPr id="3" name="Content Placeholder 2"/>
          <p:cNvSpPr>
            <a:spLocks noGrp="1"/>
          </p:cNvSpPr>
          <p:nvPr>
            <p:ph idx="1"/>
          </p:nvPr>
        </p:nvSpPr>
        <p:spPr/>
        <p:txBody>
          <a:bodyPr/>
          <a:lstStyle/>
          <a:p>
            <a:r>
              <a:rPr lang="en-US" dirty="0" smtClean="0"/>
              <a:t>Bear weight through hands (donkey kicks, wheelbarrow walk, crab walk, bear walk)</a:t>
            </a:r>
          </a:p>
          <a:p>
            <a:endParaRPr lang="en-US" dirty="0" smtClean="0"/>
          </a:p>
          <a:p>
            <a:pPr>
              <a:buNone/>
            </a:pPr>
            <a:endParaRPr lang="en-US" dirty="0"/>
          </a:p>
        </p:txBody>
      </p:sp>
      <p:pic>
        <p:nvPicPr>
          <p:cNvPr id="4" name="Picture 3" descr="http://wellingtoncycleways.files.wordpress.com/2011/04/wheelbarrow-w-o-wheel.jpg"/>
          <p:cNvPicPr/>
          <p:nvPr/>
        </p:nvPicPr>
        <p:blipFill>
          <a:blip r:embed="rId2" cstate="print">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533400" y="2819400"/>
            <a:ext cx="2362200" cy="2895600"/>
          </a:xfrm>
          <a:prstGeom prst="rect">
            <a:avLst/>
          </a:prstGeom>
          <a:noFill/>
          <a:ln>
            <a:noFill/>
          </a:ln>
        </p:spPr>
      </p:pic>
      <p:pic>
        <p:nvPicPr>
          <p:cNvPr id="5" name="Picture 4" descr="http://2.bp.blogspot.com/_J9OcuCXXOFM/S9hOHd8eODI/AAAAAAAAEtw/soVmpXcxu7Q/s1600/crabwalk.jpg"/>
          <p:cNvPicPr/>
          <p:nvPr/>
        </p:nvPicPr>
        <p:blipFill>
          <a:blip r:embed="rId3" cstate="print">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2895600" y="2895600"/>
            <a:ext cx="2743200" cy="2743200"/>
          </a:xfrm>
          <a:prstGeom prst="rect">
            <a:avLst/>
          </a:prstGeom>
          <a:noFill/>
          <a:ln>
            <a:noFill/>
          </a:ln>
        </p:spPr>
      </p:pic>
      <p:pic>
        <p:nvPicPr>
          <p:cNvPr id="6" name="Picture 5" descr="http://www.albertahealthservices.ca/Services/ps-ot-on-hand-BearWalk.jpg"/>
          <p:cNvPicPr/>
          <p:nvPr/>
        </p:nvPicPr>
        <p:blipFill>
          <a:blip r:embed="rId4" cstate="print">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5791200" y="2819400"/>
            <a:ext cx="2362200" cy="2819400"/>
          </a:xfrm>
          <a:prstGeom prst="rect">
            <a:avLst/>
          </a:prstGeom>
          <a:noFill/>
          <a:ln>
            <a:noFill/>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Palmar Arches</a:t>
            </a:r>
            <a:endParaRPr lang="en-US" dirty="0"/>
          </a:p>
        </p:txBody>
      </p:sp>
      <p:sp>
        <p:nvSpPr>
          <p:cNvPr id="3" name="Content Placeholder 2"/>
          <p:cNvSpPr>
            <a:spLocks noGrp="1"/>
          </p:cNvSpPr>
          <p:nvPr>
            <p:ph idx="1"/>
          </p:nvPr>
        </p:nvSpPr>
        <p:spPr>
          <a:xfrm>
            <a:off x="457200" y="1600200"/>
            <a:ext cx="8229600" cy="5257800"/>
          </a:xfrm>
        </p:spPr>
        <p:txBody>
          <a:bodyPr/>
          <a:lstStyle/>
          <a:p>
            <a:r>
              <a:rPr lang="en-US" dirty="0" smtClean="0"/>
              <a:t>Palmar arches help us grasp objects and hold the hand in a position so our fingers can move with power and control.</a:t>
            </a:r>
          </a:p>
          <a:p>
            <a:pPr>
              <a:buNone/>
            </a:pPr>
            <a:endParaRPr lang="en-US" dirty="0"/>
          </a:p>
          <a:p>
            <a:endParaRPr lang="en-US" dirty="0" smtClean="0"/>
          </a:p>
          <a:p>
            <a:endParaRPr lang="en-US" dirty="0" smtClean="0"/>
          </a:p>
          <a:p>
            <a:pPr>
              <a:buNone/>
            </a:pPr>
            <a:endParaRPr lang="en-US" dirty="0"/>
          </a:p>
        </p:txBody>
      </p:sp>
      <p:pic>
        <p:nvPicPr>
          <p:cNvPr id="4" name="Picture 3" descr="http://www.bolgernow.com/blog/wp-content/uploads/2009/04/cupped-hands.jpg"/>
          <p:cNvPicPr/>
          <p:nvPr/>
        </p:nvPicPr>
        <p:blipFill>
          <a:blip r:embed="rId2" cstate="print">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2286000" y="3962400"/>
            <a:ext cx="4191000" cy="2895600"/>
          </a:xfrm>
          <a:prstGeom prst="rect">
            <a:avLst/>
          </a:prstGeom>
          <a:noFill/>
          <a:ln>
            <a:noFill/>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Strengthening the Palmar Arches</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  </a:t>
            </a:r>
          </a:p>
          <a:p>
            <a:r>
              <a:rPr lang="en-US" dirty="0" smtClean="0"/>
              <a:t>Tear and crumple paper</a:t>
            </a:r>
          </a:p>
          <a:p>
            <a:r>
              <a:rPr lang="en-US" dirty="0" smtClean="0"/>
              <a:t>Games that involve cupping hands to hold dice</a:t>
            </a:r>
          </a:p>
          <a:p>
            <a:r>
              <a:rPr lang="en-US" dirty="0" smtClean="0"/>
              <a:t>See how much sand, beans, or rice you can pour into hands before it spills</a:t>
            </a:r>
          </a:p>
          <a:p>
            <a:r>
              <a:rPr lang="en-US" dirty="0" smtClean="0"/>
              <a:t>Roll ball of play dough or cookie dough with both hands</a:t>
            </a:r>
          </a:p>
          <a:p>
            <a:r>
              <a:rPr lang="en-US" dirty="0" smtClean="0"/>
              <a:t>Use cookie cutters to make cookies or shapes with play dough</a:t>
            </a:r>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Strengthening the Palmar </a:t>
            </a:r>
            <a:r>
              <a:rPr lang="en-US" dirty="0"/>
              <a:t>A</a:t>
            </a:r>
            <a:r>
              <a:rPr lang="en-US" dirty="0" smtClean="0"/>
              <a:t>rches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Cut play dough with plastic knife</a:t>
            </a:r>
          </a:p>
          <a:p>
            <a:r>
              <a:rPr lang="en-US" dirty="0" smtClean="0"/>
              <a:t>Use a play dough pizza cutter </a:t>
            </a:r>
          </a:p>
          <a:p>
            <a:r>
              <a:rPr lang="en-US" dirty="0" smtClean="0"/>
              <a:t>Use plant sprayers to erase chalk boards, or spray watered down paint onto paper</a:t>
            </a:r>
          </a:p>
          <a:p>
            <a:r>
              <a:rPr lang="en-US" dirty="0" smtClean="0"/>
              <a:t>Use tongs or large tweezers to pick up cotton balls or small toys </a:t>
            </a:r>
          </a:p>
          <a:p>
            <a:r>
              <a:rPr lang="en-US" dirty="0" smtClean="0"/>
              <a:t>Place clothespins or use clothespins to pick up objects</a:t>
            </a:r>
          </a:p>
          <a:p>
            <a:r>
              <a:rPr lang="en-US" dirty="0" smtClean="0"/>
              <a:t>Squeeze glue bottles and glitter paint to do crafts</a:t>
            </a:r>
          </a:p>
          <a:p>
            <a:r>
              <a:rPr lang="en-US" dirty="0" smtClean="0"/>
              <a:t>Stress balls </a:t>
            </a:r>
          </a:p>
          <a:p>
            <a:r>
              <a:rPr lang="en-US" dirty="0" smtClean="0"/>
              <a:t>Squeeze sponges</a:t>
            </a:r>
          </a:p>
          <a:p>
            <a:pPr>
              <a:buNone/>
            </a:pPr>
            <a:endParaRPr lang="en-US"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Skill </a:t>
            </a:r>
            <a:r>
              <a:rPr lang="en-US" dirty="0"/>
              <a:t>S</a:t>
            </a:r>
            <a:r>
              <a:rPr lang="en-US" dirty="0" smtClean="0"/>
              <a:t>ide of the Hand</a:t>
            </a:r>
            <a:endParaRPr lang="en-US" dirty="0"/>
          </a:p>
        </p:txBody>
      </p:sp>
      <p:sp>
        <p:nvSpPr>
          <p:cNvPr id="3" name="Content Placeholder 2"/>
          <p:cNvSpPr>
            <a:spLocks noGrp="1"/>
          </p:cNvSpPr>
          <p:nvPr>
            <p:ph idx="1"/>
          </p:nvPr>
        </p:nvSpPr>
        <p:spPr/>
        <p:txBody>
          <a:bodyPr/>
          <a:lstStyle/>
          <a:p>
            <a:pPr>
              <a:buNone/>
            </a:pPr>
            <a:r>
              <a:rPr lang="en-US" dirty="0" smtClean="0"/>
              <a:t>  The thumb, index finger, and middle finger </a:t>
            </a:r>
          </a:p>
          <a:p>
            <a:pPr>
              <a:buNone/>
            </a:pPr>
            <a:r>
              <a:rPr lang="en-US" dirty="0"/>
              <a:t> </a:t>
            </a:r>
            <a:r>
              <a:rPr lang="en-US" dirty="0" smtClean="0"/>
              <a:t> make up the skill side of the hand.</a:t>
            </a:r>
          </a:p>
          <a:p>
            <a:pPr>
              <a:buNone/>
            </a:pPr>
            <a:endParaRPr lang="en-US" dirty="0" smtClean="0"/>
          </a:p>
          <a:p>
            <a:pPr>
              <a:buNone/>
            </a:pPr>
            <a:endParaRPr lang="en-US" dirty="0"/>
          </a:p>
        </p:txBody>
      </p:sp>
      <p:pic>
        <p:nvPicPr>
          <p:cNvPr id="4" name="Picture 3" descr="https://cdn2.content.compendiumblog.com/uploads/user/6e7a4de8-e427-444e-ba1d-e047bc4d4d32/0b09e4ef-6a23-4486-a64b-4897862ebc67/Image/6bf0fc472ff6c33bb33da0a39e390ba9/tripod_grasp.jpg"/>
          <p:cNvPicPr/>
          <p:nvPr/>
        </p:nvPicPr>
        <p:blipFill>
          <a:blip r:embed="rId2" cstate="print">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2438400" y="3048000"/>
            <a:ext cx="2514600" cy="2514600"/>
          </a:xfrm>
          <a:prstGeom prst="rect">
            <a:avLst/>
          </a:prstGeom>
          <a:noFill/>
          <a:ln>
            <a:noFill/>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Fine Motor Skills</a:t>
            </a:r>
            <a:endParaRPr lang="en-US" dirty="0"/>
          </a:p>
        </p:txBody>
      </p:sp>
      <p:sp>
        <p:nvSpPr>
          <p:cNvPr id="3" name="Content Placeholder 2"/>
          <p:cNvSpPr>
            <a:spLocks noGrp="1"/>
          </p:cNvSpPr>
          <p:nvPr>
            <p:ph idx="1"/>
          </p:nvPr>
        </p:nvSpPr>
        <p:spPr>
          <a:xfrm>
            <a:off x="457200" y="1295400"/>
            <a:ext cx="8229600" cy="5410200"/>
          </a:xfrm>
        </p:spPr>
        <p:txBody>
          <a:bodyPr>
            <a:noAutofit/>
          </a:bodyPr>
          <a:lstStyle/>
          <a:p>
            <a:pPr algn="ctr">
              <a:buNone/>
            </a:pPr>
            <a:r>
              <a:rPr lang="en-US" sz="2400" dirty="0" smtClean="0">
                <a:latin typeface="Arial" pitchFamily="34" charset="0"/>
                <a:cs typeface="Arial" pitchFamily="34" charset="0"/>
              </a:rPr>
              <a:t>Fine motor skills are used for tasks such as: </a:t>
            </a:r>
          </a:p>
          <a:p>
            <a:pPr algn="ctr">
              <a:buNone/>
            </a:pPr>
            <a:endParaRPr lang="en-US" sz="2400" dirty="0" smtClean="0">
              <a:latin typeface="Arial" pitchFamily="34" charset="0"/>
              <a:cs typeface="Arial" pitchFamily="34" charset="0"/>
            </a:endParaRPr>
          </a:p>
          <a:p>
            <a:pPr algn="ctr"/>
            <a:r>
              <a:rPr lang="en-US" sz="2400" dirty="0" smtClean="0">
                <a:latin typeface="Arial" pitchFamily="34" charset="0"/>
                <a:cs typeface="Arial" pitchFamily="34" charset="0"/>
              </a:rPr>
              <a:t>Coloring</a:t>
            </a:r>
          </a:p>
          <a:p>
            <a:pPr algn="ctr"/>
            <a:r>
              <a:rPr lang="en-US" sz="2400" dirty="0" smtClean="0">
                <a:latin typeface="Arial" pitchFamily="34" charset="0"/>
                <a:cs typeface="Arial" pitchFamily="34" charset="0"/>
              </a:rPr>
              <a:t>Cutting</a:t>
            </a:r>
          </a:p>
          <a:p>
            <a:pPr algn="ctr"/>
            <a:r>
              <a:rPr lang="en-US" sz="2400" dirty="0" smtClean="0">
                <a:latin typeface="Arial" pitchFamily="34" charset="0"/>
                <a:cs typeface="Arial" pitchFamily="34" charset="0"/>
              </a:rPr>
              <a:t>Pasting</a:t>
            </a:r>
          </a:p>
          <a:p>
            <a:pPr algn="ctr"/>
            <a:r>
              <a:rPr lang="en-US" sz="2400" dirty="0" smtClean="0">
                <a:latin typeface="Arial" pitchFamily="34" charset="0"/>
                <a:cs typeface="Arial" pitchFamily="34" charset="0"/>
              </a:rPr>
              <a:t>Handwriting</a:t>
            </a:r>
          </a:p>
          <a:p>
            <a:pPr algn="ctr"/>
            <a:r>
              <a:rPr lang="en-US" sz="2400" dirty="0" smtClean="0">
                <a:latin typeface="Arial" pitchFamily="34" charset="0"/>
                <a:cs typeface="Arial" pitchFamily="34" charset="0"/>
              </a:rPr>
              <a:t>Typing</a:t>
            </a:r>
          </a:p>
          <a:p>
            <a:pPr algn="ctr"/>
            <a:r>
              <a:rPr lang="en-US" sz="2400" dirty="0" smtClean="0">
                <a:latin typeface="Arial" pitchFamily="34" charset="0"/>
                <a:cs typeface="Arial" pitchFamily="34" charset="0"/>
              </a:rPr>
              <a:t>Buttoning</a:t>
            </a:r>
          </a:p>
          <a:p>
            <a:pPr algn="ctr"/>
            <a:r>
              <a:rPr lang="en-US" sz="2400" dirty="0" smtClean="0">
                <a:latin typeface="Arial" pitchFamily="34" charset="0"/>
                <a:cs typeface="Arial" pitchFamily="34" charset="0"/>
              </a:rPr>
              <a:t>Zipping</a:t>
            </a:r>
          </a:p>
          <a:p>
            <a:pPr algn="ctr"/>
            <a:r>
              <a:rPr lang="en-US" sz="2400" dirty="0" smtClean="0">
                <a:latin typeface="Arial" pitchFamily="34" charset="0"/>
                <a:cs typeface="Arial" pitchFamily="34" charset="0"/>
              </a:rPr>
              <a:t>Snapping</a:t>
            </a:r>
          </a:p>
          <a:p>
            <a:pPr algn="ctr"/>
            <a:r>
              <a:rPr lang="en-US" sz="2400" dirty="0" smtClean="0">
                <a:latin typeface="Arial" pitchFamily="34" charset="0"/>
                <a:cs typeface="Arial" pitchFamily="34" charset="0"/>
              </a:rPr>
              <a:t>Tying shoes</a:t>
            </a:r>
          </a:p>
          <a:p>
            <a:pPr algn="ctr"/>
            <a:r>
              <a:rPr lang="en-US" sz="2400" dirty="0" smtClean="0">
                <a:latin typeface="Arial" pitchFamily="34" charset="0"/>
                <a:cs typeface="Arial" pitchFamily="34" charset="0"/>
              </a:rPr>
              <a:t>Opening packages</a:t>
            </a:r>
          </a:p>
          <a:p>
            <a:endParaRPr lang="en-US" sz="2400" dirty="0" smtClean="0">
              <a:latin typeface="Arial" pitchFamily="34" charset="0"/>
              <a:cs typeface="Arial" pitchFamily="34" charset="0"/>
            </a:endParaRPr>
          </a:p>
          <a:p>
            <a:pPr>
              <a:buNone/>
            </a:pPr>
            <a:r>
              <a:rPr lang="en-US" sz="2400" dirty="0" smtClean="0">
                <a:latin typeface="Arial" pitchFamily="34" charset="0"/>
                <a:cs typeface="Arial" pitchFamily="34" charset="0"/>
              </a:rPr>
              <a:t> </a:t>
            </a:r>
          </a:p>
          <a:p>
            <a:pPr>
              <a:buNone/>
            </a:pPr>
            <a:endParaRPr lang="en-US" sz="2400" dirty="0">
              <a:latin typeface="Arial" pitchFamily="34" charset="0"/>
              <a:cs typeface="Arial" pitchFamily="34"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Developing the Skill </a:t>
            </a:r>
            <a:r>
              <a:rPr lang="en-US" dirty="0"/>
              <a:t>S</a:t>
            </a:r>
            <a:r>
              <a:rPr lang="en-US" dirty="0" smtClean="0"/>
              <a:t>ide of the Hand</a:t>
            </a:r>
            <a:endParaRPr lang="en-US" dirty="0"/>
          </a:p>
        </p:txBody>
      </p:sp>
      <p:sp>
        <p:nvSpPr>
          <p:cNvPr id="3" name="Content Placeholder 2"/>
          <p:cNvSpPr>
            <a:spLocks noGrp="1"/>
          </p:cNvSpPr>
          <p:nvPr>
            <p:ph idx="1"/>
          </p:nvPr>
        </p:nvSpPr>
        <p:spPr>
          <a:xfrm>
            <a:off x="457200" y="1371600"/>
            <a:ext cx="8229600" cy="5257800"/>
          </a:xfrm>
        </p:spPr>
        <p:txBody>
          <a:bodyPr>
            <a:normAutofit fontScale="62500" lnSpcReduction="20000"/>
          </a:bodyPr>
          <a:lstStyle/>
          <a:p>
            <a:pPr>
              <a:buNone/>
            </a:pPr>
            <a:endParaRPr lang="en-US" dirty="0" smtClean="0"/>
          </a:p>
          <a:p>
            <a:pPr>
              <a:buNone/>
            </a:pPr>
            <a:endParaRPr lang="en-US" dirty="0" smtClean="0"/>
          </a:p>
          <a:p>
            <a:r>
              <a:rPr lang="en-US" sz="4500" dirty="0" smtClean="0"/>
              <a:t>Turn over cards, coins, or buttons without bringing them to the edge of the table.</a:t>
            </a:r>
          </a:p>
          <a:p>
            <a:r>
              <a:rPr lang="en-US" sz="4500" dirty="0" smtClean="0"/>
              <a:t>Place coins in piggy banks</a:t>
            </a:r>
          </a:p>
          <a:p>
            <a:r>
              <a:rPr lang="en-US" sz="4500" dirty="0" smtClean="0"/>
              <a:t>Use eye-droppers or pipettes, mix food coloring and water to make pictures.</a:t>
            </a:r>
          </a:p>
          <a:p>
            <a:r>
              <a:rPr lang="en-US" sz="4500" dirty="0" smtClean="0"/>
              <a:t>Use small pieces of chalk, crayons, or pencils to draw with</a:t>
            </a:r>
          </a:p>
          <a:p>
            <a:r>
              <a:rPr lang="en-US" sz="4500" dirty="0" smtClean="0"/>
              <a:t>Roll play dough into small balls with thumb and index finger</a:t>
            </a:r>
          </a:p>
          <a:p>
            <a:r>
              <a:rPr lang="en-US" sz="4500" dirty="0" smtClean="0"/>
              <a:t>Pinch play dough with thumb and index finger</a:t>
            </a:r>
          </a:p>
          <a:p>
            <a:r>
              <a:rPr lang="en-US" sz="4500" dirty="0" smtClean="0"/>
              <a:t>Use stamps  or vegetable/fruit stamps</a:t>
            </a:r>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Developing the Skill </a:t>
            </a:r>
            <a:r>
              <a:rPr lang="en-US" dirty="0"/>
              <a:t>S</a:t>
            </a:r>
            <a:r>
              <a:rPr lang="en-US" dirty="0" smtClean="0"/>
              <a:t>ide of the Hand</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Wind up toys</a:t>
            </a:r>
          </a:p>
          <a:p>
            <a:r>
              <a:rPr lang="en-US" dirty="0" smtClean="0"/>
              <a:t>Tongs</a:t>
            </a:r>
          </a:p>
          <a:p>
            <a:r>
              <a:rPr lang="en-US" dirty="0" smtClean="0"/>
              <a:t>Bubble tongs</a:t>
            </a:r>
          </a:p>
          <a:p>
            <a:r>
              <a:rPr lang="en-US" dirty="0" smtClean="0"/>
              <a:t>Clothes pins</a:t>
            </a:r>
          </a:p>
          <a:p>
            <a:r>
              <a:rPr lang="en-US" dirty="0" smtClean="0"/>
              <a:t>Scissors</a:t>
            </a:r>
          </a:p>
          <a:p>
            <a:r>
              <a:rPr lang="en-US" dirty="0" smtClean="0"/>
              <a:t>Twist caps</a:t>
            </a:r>
          </a:p>
          <a:p>
            <a:r>
              <a:rPr lang="en-US" dirty="0" smtClean="0"/>
              <a:t>Peg boards </a:t>
            </a:r>
          </a:p>
          <a:p>
            <a:r>
              <a:rPr lang="en-US" dirty="0" smtClean="0"/>
              <a:t>Lite brite</a:t>
            </a:r>
          </a:p>
          <a:p>
            <a:r>
              <a:rPr lang="en-US" dirty="0" smtClean="0"/>
              <a:t>Draw in play dough with toothpicks</a:t>
            </a:r>
          </a:p>
          <a:p>
            <a:r>
              <a:rPr lang="en-US" dirty="0" smtClean="0"/>
              <a:t>Water squirt toys</a:t>
            </a:r>
          </a:p>
          <a:p>
            <a:r>
              <a:rPr lang="en-US" dirty="0" smtClean="0"/>
              <a:t>String beads</a:t>
            </a:r>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References </a:t>
            </a:r>
            <a:endParaRPr lang="en-US" dirty="0"/>
          </a:p>
        </p:txBody>
      </p:sp>
      <p:sp>
        <p:nvSpPr>
          <p:cNvPr id="3" name="Rectangle 2"/>
          <p:cNvSpPr/>
          <p:nvPr/>
        </p:nvSpPr>
        <p:spPr>
          <a:xfrm>
            <a:off x="304800" y="1600200"/>
            <a:ext cx="7772400" cy="6186309"/>
          </a:xfrm>
          <a:prstGeom prst="rect">
            <a:avLst/>
          </a:prstGeom>
        </p:spPr>
        <p:txBody>
          <a:bodyPr wrap="square">
            <a:spAutoFit/>
          </a:bodyPr>
          <a:lstStyle/>
          <a:p>
            <a:pPr indent="-457200">
              <a:buFont typeface="Wingdings" pitchFamily="2" charset="2"/>
              <a:buChar char="§"/>
            </a:pPr>
            <a:r>
              <a:rPr lang="en-US" dirty="0" smtClean="0">
                <a:latin typeface="Arial" pitchFamily="34" charset="0"/>
                <a:cs typeface="Arial" pitchFamily="34" charset="0"/>
              </a:rPr>
              <a:t>Kranowitz, Carol Stock. </a:t>
            </a:r>
            <a:r>
              <a:rPr lang="en-US" u="sng" dirty="0" smtClean="0">
                <a:latin typeface="Arial" pitchFamily="34" charset="0"/>
                <a:cs typeface="Arial" pitchFamily="34" charset="0"/>
              </a:rPr>
              <a:t>The Out-of-Sync Child: Recognizing and    </a:t>
            </a:r>
          </a:p>
          <a:p>
            <a:pPr indent="-457200"/>
            <a:r>
              <a:rPr lang="en-US" dirty="0" smtClean="0">
                <a:latin typeface="Arial" pitchFamily="34" charset="0"/>
                <a:cs typeface="Arial" pitchFamily="34" charset="0"/>
              </a:rPr>
              <a:t>       </a:t>
            </a:r>
            <a:r>
              <a:rPr lang="en-US" u="sng" dirty="0" smtClean="0">
                <a:latin typeface="Arial" pitchFamily="34" charset="0"/>
                <a:cs typeface="Arial" pitchFamily="34" charset="0"/>
              </a:rPr>
              <a:t>Coping with Sensory Integration Dysfunction</a:t>
            </a:r>
            <a:r>
              <a:rPr lang="en-US" dirty="0" smtClean="0">
                <a:latin typeface="Arial" pitchFamily="34" charset="0"/>
                <a:cs typeface="Arial" pitchFamily="34" charset="0"/>
              </a:rPr>
              <a:t>.  New York, NY: The  </a:t>
            </a:r>
          </a:p>
          <a:p>
            <a:pPr indent="-457200"/>
            <a:r>
              <a:rPr lang="en-US" dirty="0" smtClean="0">
                <a:latin typeface="Arial" pitchFamily="34" charset="0"/>
                <a:cs typeface="Arial" pitchFamily="34" charset="0"/>
              </a:rPr>
              <a:t>       Berkley Publishing Group, 1998.</a:t>
            </a:r>
          </a:p>
          <a:p>
            <a:pPr indent="-457200">
              <a:buFont typeface="Wingdings" pitchFamily="2" charset="2"/>
              <a:buChar char="§"/>
            </a:pPr>
            <a:endParaRPr lang="en-US" dirty="0" smtClean="0">
              <a:latin typeface="Arial" pitchFamily="34" charset="0"/>
              <a:cs typeface="Arial" pitchFamily="34" charset="0"/>
            </a:endParaRPr>
          </a:p>
          <a:p>
            <a:pPr indent="-457200">
              <a:buFont typeface="Wingdings" pitchFamily="2" charset="2"/>
              <a:buChar char="§"/>
            </a:pPr>
            <a:r>
              <a:rPr lang="en-US" dirty="0" smtClean="0">
                <a:latin typeface="Arial" pitchFamily="34" charset="0"/>
                <a:cs typeface="Arial" pitchFamily="34" charset="0"/>
              </a:rPr>
              <a:t>Williams, Mary Sue and Sherry Shellenberger. </a:t>
            </a:r>
            <a:r>
              <a:rPr lang="en-US" u="sng" dirty="0" smtClean="0">
                <a:latin typeface="Arial" pitchFamily="34" charset="0"/>
                <a:cs typeface="Arial" pitchFamily="34" charset="0"/>
              </a:rPr>
              <a:t>"How Does Your  </a:t>
            </a:r>
          </a:p>
          <a:p>
            <a:pPr indent="-457200"/>
            <a:r>
              <a:rPr lang="en-US" dirty="0" smtClean="0">
                <a:latin typeface="Arial" pitchFamily="34" charset="0"/>
                <a:cs typeface="Arial" pitchFamily="34" charset="0"/>
              </a:rPr>
              <a:t>       </a:t>
            </a:r>
            <a:r>
              <a:rPr lang="en-US" u="sng" dirty="0" smtClean="0">
                <a:latin typeface="Arial" pitchFamily="34" charset="0"/>
                <a:cs typeface="Arial" pitchFamily="34" charset="0"/>
              </a:rPr>
              <a:t>Engine Run?" A Leader's Guide to The Alert Program for Self- </a:t>
            </a:r>
          </a:p>
          <a:p>
            <a:pPr indent="-457200"/>
            <a:r>
              <a:rPr lang="en-US" dirty="0" smtClean="0">
                <a:latin typeface="Arial" pitchFamily="34" charset="0"/>
                <a:cs typeface="Arial" pitchFamily="34" charset="0"/>
              </a:rPr>
              <a:t>       </a:t>
            </a:r>
            <a:r>
              <a:rPr lang="en-US" u="sng" dirty="0" smtClean="0">
                <a:latin typeface="Arial" pitchFamily="34" charset="0"/>
                <a:cs typeface="Arial" pitchFamily="34" charset="0"/>
              </a:rPr>
              <a:t>Regulation</a:t>
            </a:r>
            <a:r>
              <a:rPr lang="en-US" dirty="0" smtClean="0">
                <a:latin typeface="Arial" pitchFamily="34" charset="0"/>
                <a:cs typeface="Arial" pitchFamily="34" charset="0"/>
              </a:rPr>
              <a:t>. Albuquerque, NM: TherapyWorks, Inc., 1996.</a:t>
            </a:r>
          </a:p>
          <a:p>
            <a:pPr indent="-457200"/>
            <a:endParaRPr lang="en-US" dirty="0" smtClean="0">
              <a:latin typeface="Arial" pitchFamily="34" charset="0"/>
              <a:cs typeface="Arial" pitchFamily="34" charset="0"/>
            </a:endParaRPr>
          </a:p>
          <a:p>
            <a:pPr indent="-457200">
              <a:buFont typeface="Arial" pitchFamily="34" charset="0"/>
              <a:buChar char="•"/>
            </a:pPr>
            <a:r>
              <a:rPr lang="en-US" dirty="0" smtClean="0">
                <a:latin typeface="Arial" pitchFamily="34" charset="0"/>
                <a:cs typeface="Arial" pitchFamily="34" charset="0"/>
              </a:rPr>
              <a:t>Olden, Athena </a:t>
            </a:r>
            <a:r>
              <a:rPr lang="en-US" u="sng" dirty="0" smtClean="0">
                <a:latin typeface="Arial" pitchFamily="34" charset="0"/>
                <a:cs typeface="Arial" pitchFamily="34" charset="0"/>
              </a:rPr>
              <a:t>Ready Bodies, Learning Minds, A Key to Academic </a:t>
            </a:r>
          </a:p>
          <a:p>
            <a:pPr indent="-457200"/>
            <a:r>
              <a:rPr lang="en-US" dirty="0" smtClean="0">
                <a:latin typeface="Arial" pitchFamily="34" charset="0"/>
                <a:cs typeface="Arial" pitchFamily="34" charset="0"/>
              </a:rPr>
              <a:t>        </a:t>
            </a:r>
            <a:r>
              <a:rPr lang="en-US" u="sng" dirty="0" smtClean="0">
                <a:latin typeface="Arial" pitchFamily="34" charset="0"/>
                <a:cs typeface="Arial" pitchFamily="34" charset="0"/>
              </a:rPr>
              <a:t>Success</a:t>
            </a:r>
            <a:r>
              <a:rPr lang="en-US" dirty="0" smtClean="0">
                <a:latin typeface="Arial" pitchFamily="34" charset="0"/>
                <a:cs typeface="Arial" pitchFamily="34" charset="0"/>
              </a:rPr>
              <a:t>, Second Edition.  Copyright 2006. </a:t>
            </a:r>
          </a:p>
          <a:p>
            <a:pPr indent="-457200"/>
            <a:endParaRPr lang="en-US" dirty="0" smtClean="0">
              <a:latin typeface="Arial" pitchFamily="34" charset="0"/>
              <a:cs typeface="Arial" pitchFamily="34" charset="0"/>
            </a:endParaRPr>
          </a:p>
          <a:p>
            <a:pPr indent="-457200">
              <a:buFont typeface="Arial" pitchFamily="34" charset="0"/>
              <a:buChar char="•"/>
            </a:pPr>
            <a:r>
              <a:rPr lang="en-US" dirty="0" smtClean="0">
                <a:latin typeface="Arial" pitchFamily="34" charset="0"/>
                <a:cs typeface="Arial" pitchFamily="34" charset="0"/>
              </a:rPr>
              <a:t>Therapystreetforkids.com</a:t>
            </a:r>
          </a:p>
          <a:p>
            <a:pPr indent="-457200">
              <a:buFont typeface="Arial" pitchFamily="34" charset="0"/>
              <a:buChar char="•"/>
            </a:pPr>
            <a:endParaRPr lang="en-US" dirty="0" smtClean="0">
              <a:latin typeface="Arial" pitchFamily="34" charset="0"/>
              <a:cs typeface="Arial" pitchFamily="34" charset="0"/>
            </a:endParaRPr>
          </a:p>
          <a:p>
            <a:pPr indent="-457200">
              <a:buFont typeface="Arial" pitchFamily="34" charset="0"/>
              <a:buChar char="•"/>
            </a:pPr>
            <a:r>
              <a:rPr lang="en-US" dirty="0" smtClean="0">
                <a:latin typeface="Arial" pitchFamily="34" charset="0"/>
                <a:cs typeface="Arial" pitchFamily="34" charset="0"/>
              </a:rPr>
              <a:t>Brainhighways.com</a:t>
            </a:r>
          </a:p>
          <a:p>
            <a:pPr indent="-457200">
              <a:buFont typeface="Arial" pitchFamily="34" charset="0"/>
              <a:buChar char="•"/>
            </a:pPr>
            <a:endParaRPr lang="en-US" dirty="0" smtClean="0">
              <a:latin typeface="Arial" pitchFamily="34" charset="0"/>
              <a:cs typeface="Arial" pitchFamily="34" charset="0"/>
            </a:endParaRPr>
          </a:p>
          <a:p>
            <a:pPr indent="-457200">
              <a:buFont typeface="Arial" pitchFamily="34" charset="0"/>
              <a:buChar char="•"/>
            </a:pPr>
            <a:r>
              <a:rPr lang="en-US" dirty="0" smtClean="0">
                <a:latin typeface="Arial" pitchFamily="34" charset="0"/>
                <a:cs typeface="Arial" pitchFamily="34" charset="0"/>
              </a:rPr>
              <a:t>ot-mom-learning-activities.com/bilateralcoordination</a:t>
            </a:r>
          </a:p>
          <a:p>
            <a:pPr indent="-457200">
              <a:buFont typeface="Arial" pitchFamily="34" charset="0"/>
              <a:buChar char="•"/>
            </a:pPr>
            <a:endParaRPr lang="en-US" sz="1200" dirty="0" smtClean="0">
              <a:latin typeface="Arial" pitchFamily="34" charset="0"/>
              <a:cs typeface="Arial" pitchFamily="34" charset="0"/>
            </a:endParaRPr>
          </a:p>
          <a:p>
            <a:pPr indent="-457200">
              <a:buFont typeface="Arial" pitchFamily="34" charset="0"/>
              <a:buChar char="•"/>
            </a:pPr>
            <a:endParaRPr lang="en-US" sz="1200" dirty="0" smtClean="0">
              <a:latin typeface="Arial" pitchFamily="34" charset="0"/>
              <a:cs typeface="Arial" pitchFamily="34" charset="0"/>
            </a:endParaRPr>
          </a:p>
          <a:p>
            <a:pPr indent="-457200">
              <a:buFont typeface="Arial" pitchFamily="34" charset="0"/>
              <a:buChar char="•"/>
            </a:pPr>
            <a:endParaRPr lang="en-US" sz="1200" dirty="0" smtClean="0">
              <a:latin typeface="Arial" pitchFamily="34" charset="0"/>
              <a:cs typeface="Arial" pitchFamily="34" charset="0"/>
            </a:endParaRPr>
          </a:p>
          <a:p>
            <a:pPr indent="-457200"/>
            <a:endParaRPr lang="en-US" sz="1200" dirty="0" smtClean="0">
              <a:solidFill>
                <a:srgbClr val="00B0F0"/>
              </a:solidFill>
            </a:endParaRPr>
          </a:p>
          <a:p>
            <a:pPr indent="-457200"/>
            <a:endParaRPr lang="en-US" sz="1200" dirty="0" smtClean="0">
              <a:solidFill>
                <a:srgbClr val="00B0F0"/>
              </a:solidFill>
            </a:endParaRPr>
          </a:p>
          <a:p>
            <a:pPr indent="-457200">
              <a:buFont typeface="Arial" pitchFamily="34" charset="0"/>
              <a:buChar char="•"/>
            </a:pPr>
            <a:endParaRPr lang="en-US" sz="1200" dirty="0" smtClean="0">
              <a:solidFill>
                <a:srgbClr val="00B0F0"/>
              </a:solidFill>
            </a:endParaRPr>
          </a:p>
          <a:p>
            <a:pPr indent="-457200">
              <a:buFont typeface="Arial" pitchFamily="34" charset="0"/>
              <a:buChar char="•"/>
            </a:pPr>
            <a:endParaRPr lang="en-US" sz="1200" dirty="0" smtClean="0"/>
          </a:p>
          <a:p>
            <a:pPr indent="-457200">
              <a:buFont typeface="Arial" pitchFamily="34" charset="0"/>
              <a:buChar char="•"/>
            </a:pPr>
            <a:endParaRPr lang="en-US" sz="1200" dirty="0" smtClean="0"/>
          </a:p>
          <a:p>
            <a:pPr indent="-457200">
              <a:buFont typeface="Wingdings" pitchFamily="2" charset="2"/>
              <a:buChar char="§"/>
            </a:pPr>
            <a:endParaRPr lang="en-US" sz="12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References</a:t>
            </a:r>
            <a:endParaRPr lang="en-US" dirty="0"/>
          </a:p>
        </p:txBody>
      </p:sp>
      <p:sp>
        <p:nvSpPr>
          <p:cNvPr id="3" name="Rectangle 2"/>
          <p:cNvSpPr/>
          <p:nvPr/>
        </p:nvSpPr>
        <p:spPr>
          <a:xfrm>
            <a:off x="914400" y="1305342"/>
            <a:ext cx="6934200" cy="6278642"/>
          </a:xfrm>
          <a:prstGeom prst="rect">
            <a:avLst/>
          </a:prstGeom>
        </p:spPr>
        <p:txBody>
          <a:bodyPr wrap="square">
            <a:spAutoFit/>
          </a:bodyPr>
          <a:lstStyle/>
          <a:p>
            <a:pPr indent="-457200">
              <a:buFont typeface="Arial" pitchFamily="34" charset="0"/>
              <a:buChar char="•"/>
            </a:pPr>
            <a:r>
              <a:rPr lang="en-US" sz="2400" dirty="0" smtClean="0">
                <a:latin typeface="Arial" pitchFamily="34" charset="0"/>
                <a:cs typeface="Arial" pitchFamily="34" charset="0"/>
              </a:rPr>
              <a:t>Fc.stoughtonschools.org/pleblanc/otactivities.    </a:t>
            </a:r>
          </a:p>
          <a:p>
            <a:pPr indent="-457200"/>
            <a:r>
              <a:rPr lang="en-US" sz="2400" dirty="0" smtClean="0">
                <a:latin typeface="Arial" pitchFamily="34" charset="0"/>
                <a:cs typeface="Arial" pitchFamily="34" charset="0"/>
              </a:rPr>
              <a:t>      pdf</a:t>
            </a:r>
          </a:p>
          <a:p>
            <a:pPr indent="-457200">
              <a:buFont typeface="Arial" pitchFamily="34" charset="0"/>
              <a:buChar char="•"/>
            </a:pPr>
            <a:endParaRPr lang="en-US" sz="2400" dirty="0" smtClean="0">
              <a:latin typeface="Arial" pitchFamily="34" charset="0"/>
              <a:cs typeface="Arial" pitchFamily="34" charset="0"/>
            </a:endParaRPr>
          </a:p>
          <a:p>
            <a:pPr indent="-457200">
              <a:buFont typeface="Arial" pitchFamily="34" charset="0"/>
              <a:buChar char="•"/>
            </a:pPr>
            <a:r>
              <a:rPr lang="en-US" sz="2400" dirty="0" smtClean="0">
                <a:latin typeface="Arial" pitchFamily="34" charset="0"/>
                <a:cs typeface="Arial" pitchFamily="34" charset="0"/>
              </a:rPr>
              <a:t>School-ot.com/Fine%20motor/20101</a:t>
            </a:r>
          </a:p>
          <a:p>
            <a:pPr indent="-457200">
              <a:buFont typeface="Arial" pitchFamily="34" charset="0"/>
              <a:buChar char="•"/>
            </a:pPr>
            <a:endParaRPr lang="en-US" sz="2400" dirty="0" smtClean="0">
              <a:latin typeface="Arial" pitchFamily="34" charset="0"/>
              <a:cs typeface="Arial" pitchFamily="34" charset="0"/>
            </a:endParaRPr>
          </a:p>
          <a:p>
            <a:pPr indent="-457200">
              <a:buFont typeface="Arial" pitchFamily="34" charset="0"/>
              <a:buChar char="•"/>
            </a:pPr>
            <a:r>
              <a:rPr lang="en-US" sz="2400" dirty="0" smtClean="0">
                <a:latin typeface="Arial" pitchFamily="34" charset="0"/>
                <a:cs typeface="Arial" pitchFamily="34" charset="0"/>
              </a:rPr>
              <a:t>Skillbuildersonline.com</a:t>
            </a:r>
          </a:p>
          <a:p>
            <a:pPr indent="-457200">
              <a:buFont typeface="Arial" pitchFamily="34" charset="0"/>
              <a:buChar char="•"/>
            </a:pPr>
            <a:endParaRPr lang="en-US" sz="2400" dirty="0" smtClean="0">
              <a:latin typeface="Arial" pitchFamily="34" charset="0"/>
              <a:cs typeface="Arial" pitchFamily="34" charset="0"/>
            </a:endParaRPr>
          </a:p>
          <a:p>
            <a:pPr indent="-457200">
              <a:buFont typeface="Arial" pitchFamily="34" charset="0"/>
              <a:buChar char="•"/>
            </a:pPr>
            <a:r>
              <a:rPr lang="en-US" sz="2400" dirty="0" smtClean="0">
                <a:latin typeface="Arial" pitchFamily="34" charset="0"/>
                <a:cs typeface="Arial" pitchFamily="34" charset="0"/>
              </a:rPr>
              <a:t>Myteacherpages.com//webpages/schynoweth/</a:t>
            </a:r>
          </a:p>
          <a:p>
            <a:pPr indent="-457200"/>
            <a:r>
              <a:rPr lang="en-US" sz="2400" dirty="0" smtClean="0">
                <a:latin typeface="Arial" pitchFamily="34" charset="0"/>
                <a:cs typeface="Arial" pitchFamily="34" charset="0"/>
              </a:rPr>
              <a:t>     files/fmactivities.pdf</a:t>
            </a:r>
          </a:p>
          <a:p>
            <a:pPr indent="-457200">
              <a:buFont typeface="Arial" pitchFamily="34" charset="0"/>
              <a:buChar char="•"/>
            </a:pPr>
            <a:endParaRPr lang="en-US" sz="2400" dirty="0" smtClean="0">
              <a:latin typeface="Arial" pitchFamily="34" charset="0"/>
              <a:cs typeface="Arial" pitchFamily="34" charset="0"/>
            </a:endParaRPr>
          </a:p>
          <a:p>
            <a:pPr indent="-457200">
              <a:buFont typeface="Arial" pitchFamily="34" charset="0"/>
              <a:buChar char="•"/>
            </a:pPr>
            <a:r>
              <a:rPr lang="en-US" sz="2400" dirty="0" smtClean="0">
                <a:latin typeface="Arial" pitchFamily="34" charset="0"/>
                <a:cs typeface="Arial" pitchFamily="34" charset="0"/>
              </a:rPr>
              <a:t>Prinary.woisd.net/index.php?option=com </a:t>
            </a:r>
          </a:p>
          <a:p>
            <a:pPr indent="-457200">
              <a:buFont typeface="Arial" pitchFamily="34" charset="0"/>
              <a:buChar char="•"/>
            </a:pPr>
            <a:endParaRPr lang="en-US" sz="2400" dirty="0" smtClean="0">
              <a:latin typeface="Arial" pitchFamily="34" charset="0"/>
              <a:cs typeface="Arial" pitchFamily="34" charset="0"/>
            </a:endParaRPr>
          </a:p>
          <a:p>
            <a:pPr indent="-457200">
              <a:buFont typeface="Arial" pitchFamily="34" charset="0"/>
              <a:buChar char="•"/>
            </a:pPr>
            <a:r>
              <a:rPr lang="en-US" sz="2400" dirty="0" smtClean="0">
                <a:latin typeface="Arial" pitchFamily="34" charset="0"/>
                <a:cs typeface="Arial" pitchFamily="34" charset="0"/>
              </a:rPr>
              <a:t>K-12.pisd.edu/currinst/sped/ot/teachtips2.htm</a:t>
            </a:r>
          </a:p>
          <a:p>
            <a:pPr indent="-457200">
              <a:buFont typeface="Arial" pitchFamily="34" charset="0"/>
              <a:buChar char="•"/>
            </a:pPr>
            <a:endParaRPr lang="en-US" dirty="0" smtClean="0">
              <a:latin typeface="Arial" pitchFamily="34" charset="0"/>
              <a:cs typeface="Arial" pitchFamily="34" charset="0"/>
            </a:endParaRPr>
          </a:p>
          <a:p>
            <a:pPr indent="-457200">
              <a:buFont typeface="Arial" pitchFamily="34" charset="0"/>
              <a:buChar char="•"/>
            </a:pPr>
            <a:endParaRPr lang="en-US" dirty="0" smtClean="0">
              <a:latin typeface="Arial" pitchFamily="34" charset="0"/>
              <a:cs typeface="Arial" pitchFamily="34" charset="0"/>
            </a:endParaRPr>
          </a:p>
          <a:p>
            <a:pPr indent="-457200">
              <a:buFont typeface="Arial" pitchFamily="34" charset="0"/>
              <a:buChar char="•"/>
            </a:pPr>
            <a:endParaRPr lang="en-US" dirty="0" smtClean="0">
              <a:latin typeface="Arial" pitchFamily="34" charset="0"/>
              <a:cs typeface="Arial" pitchFamily="34" charset="0"/>
            </a:endParaRPr>
          </a:p>
          <a:p>
            <a:pPr indent="-457200">
              <a:buFont typeface="Arial" pitchFamily="34" charset="0"/>
              <a:buChar char="•"/>
            </a:pPr>
            <a:endParaRPr lang="en-US" dirty="0" smtClean="0">
              <a:latin typeface="Arial" pitchFamily="34" charset="0"/>
              <a:cs typeface="Arial" pitchFamily="34" charset="0"/>
            </a:endParaRPr>
          </a:p>
          <a:p>
            <a:pPr indent="-457200"/>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Resources</a:t>
            </a:r>
            <a:br>
              <a:rPr lang="en-US" dirty="0" smtClean="0"/>
            </a:br>
            <a:endParaRPr lang="en-US" dirty="0"/>
          </a:p>
        </p:txBody>
      </p:sp>
      <p:sp>
        <p:nvSpPr>
          <p:cNvPr id="4" name="Content Placeholder 3"/>
          <p:cNvSpPr>
            <a:spLocks noGrp="1"/>
          </p:cNvSpPr>
          <p:nvPr>
            <p:ph idx="1"/>
          </p:nvPr>
        </p:nvSpPr>
        <p:spPr>
          <a:xfrm>
            <a:off x="457200" y="1066800"/>
            <a:ext cx="8229600" cy="5059363"/>
          </a:xfrm>
        </p:spPr>
        <p:txBody>
          <a:bodyPr>
            <a:normAutofit fontScale="25000" lnSpcReduction="20000"/>
          </a:bodyPr>
          <a:lstStyle/>
          <a:p>
            <a:r>
              <a:rPr lang="en-US" sz="9600" dirty="0" smtClean="0"/>
              <a:t>Yoga CD:  Dance for the Sun by Kira Willey</a:t>
            </a:r>
          </a:p>
          <a:p>
            <a:endParaRPr lang="en-US" sz="9600" dirty="0" smtClean="0"/>
          </a:p>
          <a:p>
            <a:r>
              <a:rPr lang="en-US" sz="9600" dirty="0" smtClean="0"/>
              <a:t>The Out of Sync Child by Carol Kranowitz</a:t>
            </a:r>
          </a:p>
          <a:p>
            <a:pPr>
              <a:buNone/>
            </a:pPr>
            <a:endParaRPr lang="en-US" sz="9600" dirty="0" smtClean="0"/>
          </a:p>
          <a:p>
            <a:pPr>
              <a:buNone/>
            </a:pPr>
            <a:r>
              <a:rPr lang="en-US" sz="9600" dirty="0" smtClean="0"/>
              <a:t>     Recipes:</a:t>
            </a:r>
          </a:p>
          <a:p>
            <a:pPr lvl="0"/>
            <a:r>
              <a:rPr lang="en-US" sz="9600" dirty="0" smtClean="0"/>
              <a:t>Shaving cream and cornstarch</a:t>
            </a:r>
          </a:p>
          <a:p>
            <a:pPr lvl="0">
              <a:buNone/>
            </a:pPr>
            <a:endParaRPr lang="en-US" sz="9600" dirty="0" smtClean="0"/>
          </a:p>
          <a:p>
            <a:pPr lvl="0"/>
            <a:r>
              <a:rPr lang="en-US" sz="9600" dirty="0" smtClean="0"/>
              <a:t>Homemade moon dough: 8 parts flour to 1 part baby oil</a:t>
            </a:r>
          </a:p>
          <a:p>
            <a:pPr lvl="0">
              <a:buNone/>
            </a:pPr>
            <a:endParaRPr lang="en-US" sz="9600" dirty="0" smtClean="0"/>
          </a:p>
          <a:p>
            <a:pPr lvl="0"/>
            <a:r>
              <a:rPr lang="en-US" sz="9600" dirty="0" smtClean="0"/>
              <a:t>Kool-Aid paint:  Mix Kool-Aid and glue</a:t>
            </a:r>
          </a:p>
          <a:p>
            <a:pPr lvl="0">
              <a:buNone/>
            </a:pPr>
            <a:endParaRPr lang="en-US" sz="9600" dirty="0" smtClean="0"/>
          </a:p>
          <a:p>
            <a:pPr lvl="0"/>
            <a:r>
              <a:rPr lang="en-US" sz="9600" dirty="0" smtClean="0"/>
              <a:t>Goop:  Mix corn starch and water.  You can add food coloring</a:t>
            </a:r>
          </a:p>
          <a:p>
            <a:pPr lvl="0">
              <a:buNone/>
            </a:pPr>
            <a:endParaRPr lang="en-US" sz="9600" dirty="0" smtClean="0"/>
          </a:p>
          <a:p>
            <a:pPr lvl="0"/>
            <a:r>
              <a:rPr lang="en-US" sz="9600" dirty="0" smtClean="0"/>
              <a:t>Ice cube paint:  Mix finger paint and water.  Freeze.</a:t>
            </a:r>
          </a:p>
          <a:p>
            <a:pPr lvl="0">
              <a:buNone/>
            </a:pPr>
            <a:endParaRPr lang="en-US" dirty="0" smtClean="0"/>
          </a:p>
          <a:p>
            <a:pPr lvl="0">
              <a:buNone/>
            </a:pPr>
            <a:endParaRPr lang="en-US" dirty="0" smtClean="0"/>
          </a:p>
          <a:p>
            <a:pPr lvl="0">
              <a:buNone/>
            </a:pPr>
            <a:endParaRPr lang="en-US" dirty="0" smtClean="0"/>
          </a:p>
          <a:p>
            <a:pPr>
              <a:buNone/>
            </a:pPr>
            <a:r>
              <a:rPr lang="en-US" dirty="0" smtClean="0"/>
              <a:t> </a:t>
            </a:r>
          </a:p>
          <a:p>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Resources</a:t>
            </a:r>
            <a:endParaRPr lang="en-US" dirty="0"/>
          </a:p>
        </p:txBody>
      </p:sp>
      <p:sp>
        <p:nvSpPr>
          <p:cNvPr id="5" name="Content Placeholder 4"/>
          <p:cNvSpPr>
            <a:spLocks noGrp="1"/>
          </p:cNvSpPr>
          <p:nvPr>
            <p:ph idx="1"/>
          </p:nvPr>
        </p:nvSpPr>
        <p:spPr>
          <a:xfrm>
            <a:off x="457200" y="1609416"/>
            <a:ext cx="7239000" cy="5019984"/>
          </a:xfrm>
        </p:spPr>
        <p:txBody>
          <a:bodyPr>
            <a:normAutofit fontScale="47500" lnSpcReduction="20000"/>
          </a:bodyPr>
          <a:lstStyle/>
          <a:p>
            <a:endParaRPr lang="en-US" dirty="0" smtClean="0"/>
          </a:p>
          <a:p>
            <a:r>
              <a:rPr lang="en-US" sz="4200" dirty="0" smtClean="0"/>
              <a:t>Sidewalk chalk in plant sprayers:  1. Add cornstarch to one cup of hot water whisking to mix so that there are no clumps. Add one teaspoon of washable tempura paint and a squirt of dishwashing liquid. Mix well. Pour it into your squirt bottles and shake well.</a:t>
            </a:r>
          </a:p>
          <a:p>
            <a:endParaRPr lang="en-US" sz="4200" dirty="0"/>
          </a:p>
          <a:p>
            <a:pPr lvl="0"/>
            <a:r>
              <a:rPr lang="en-US" sz="4200" dirty="0" smtClean="0"/>
              <a:t>Paint with shaving cream and glue mixed together to make puffy paint</a:t>
            </a:r>
          </a:p>
          <a:p>
            <a:pPr lvl="0"/>
            <a:endParaRPr lang="en-US" sz="4200" dirty="0" smtClean="0"/>
          </a:p>
          <a:p>
            <a:pPr lvl="0"/>
            <a:r>
              <a:rPr lang="en-US" sz="4200" u="sng" dirty="0" smtClean="0"/>
              <a:t>tammysrecipes.com/homemade playdough</a:t>
            </a:r>
            <a:r>
              <a:rPr lang="en-US" sz="4200" dirty="0" smtClean="0"/>
              <a:t> (This website has recipes for homemade scented play dough)</a:t>
            </a:r>
          </a:p>
          <a:p>
            <a:pPr lvl="0"/>
            <a:endParaRPr lang="en-US" sz="4200" dirty="0" smtClean="0"/>
          </a:p>
          <a:p>
            <a:r>
              <a:rPr lang="en-US" sz="4200" dirty="0" smtClean="0"/>
              <a:t>Puffy Paint:  1 cup salt, 1 cup flour, 1 c water, food coloring.   Put in old glue bottles or ketchup/mustard bottles.</a:t>
            </a:r>
          </a:p>
          <a:p>
            <a:endParaRPr lang="en-US" dirty="0" smtClean="0"/>
          </a:p>
          <a:p>
            <a:pPr>
              <a:buNone/>
            </a:pPr>
            <a:endParaRPr lang="en-US" dirty="0" smtClean="0"/>
          </a:p>
          <a:p>
            <a:pPr>
              <a:buNone/>
            </a:pPr>
            <a:r>
              <a:rPr lang="en-US" dirty="0" smtClean="0"/>
              <a:t> </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 Occupational Therapy Idea of Week/Pinterest Pin of the Week"/>
          <p:cNvPicPr/>
          <p:nvPr/>
        </p:nvPicPr>
        <p:blipFill>
          <a:blip r:embed="rId2" cstate="print"/>
          <a:srcRect/>
          <a:stretch>
            <a:fillRect/>
          </a:stretch>
        </p:blipFill>
        <p:spPr bwMode="auto">
          <a:xfrm>
            <a:off x="762000" y="228600"/>
            <a:ext cx="7315200" cy="6172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lothespin spider"/>
          <p:cNvPicPr/>
          <p:nvPr/>
        </p:nvPicPr>
        <p:blipFill>
          <a:blip r:embed="rId2" cstate="print"/>
          <a:srcRect/>
          <a:stretch>
            <a:fillRect/>
          </a:stretch>
        </p:blipFill>
        <p:spPr bwMode="auto">
          <a:xfrm>
            <a:off x="228600" y="304800"/>
            <a:ext cx="8534400" cy="6019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opsicle sticks in a mayo jar--good fine motor practice."/>
          <p:cNvPicPr/>
          <p:nvPr/>
        </p:nvPicPr>
        <p:blipFill>
          <a:blip r:embed="rId2" cstate="print"/>
          <a:srcRect/>
          <a:stretch>
            <a:fillRect/>
          </a:stretch>
        </p:blipFill>
        <p:spPr bwMode="auto">
          <a:xfrm>
            <a:off x="457200" y="228600"/>
            <a:ext cx="8001000" cy="6324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re-Writing skills practise with the Salt Box.  Copying Lines activities."/>
          <p:cNvPicPr/>
          <p:nvPr/>
        </p:nvPicPr>
        <p:blipFill>
          <a:blip r:embed="rId2" cstate="print"/>
          <a:srcRect/>
          <a:stretch>
            <a:fillRect/>
          </a:stretch>
        </p:blipFill>
        <p:spPr bwMode="auto">
          <a:xfrm>
            <a:off x="457200" y="533400"/>
            <a:ext cx="8305800" cy="5943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Building Blocks of Fine </a:t>
            </a:r>
            <a:r>
              <a:rPr lang="en-US" dirty="0"/>
              <a:t>M</a:t>
            </a:r>
            <a:r>
              <a:rPr lang="en-US" dirty="0" smtClean="0"/>
              <a:t>otor </a:t>
            </a:r>
            <a:r>
              <a:rPr lang="en-US" dirty="0"/>
              <a:t>S</a:t>
            </a:r>
            <a:r>
              <a:rPr lang="en-US" dirty="0" smtClean="0"/>
              <a:t>kills   </a:t>
            </a:r>
            <a:endParaRPr lang="en-US" dirty="0"/>
          </a:p>
        </p:txBody>
      </p:sp>
      <p:sp>
        <p:nvSpPr>
          <p:cNvPr id="3" name="Content Placeholder 2"/>
          <p:cNvSpPr>
            <a:spLocks noGrp="1"/>
          </p:cNvSpPr>
          <p:nvPr>
            <p:ph idx="1"/>
          </p:nvPr>
        </p:nvSpPr>
        <p:spPr>
          <a:xfrm>
            <a:off x="457200" y="2057400"/>
            <a:ext cx="7239000" cy="4398336"/>
          </a:xfrm>
          <a:ln>
            <a:solidFill>
              <a:schemeClr val="tx1"/>
            </a:solidFill>
          </a:ln>
        </p:spPr>
        <p:txBody>
          <a:bodyPr>
            <a:normAutofit lnSpcReduction="10000"/>
          </a:bodyPr>
          <a:lstStyle/>
          <a:p>
            <a:r>
              <a:rPr lang="en-US" dirty="0" smtClean="0"/>
              <a:t>Sensory Processing</a:t>
            </a:r>
          </a:p>
          <a:p>
            <a:r>
              <a:rPr lang="en-US" dirty="0" smtClean="0"/>
              <a:t>Core Stability</a:t>
            </a:r>
          </a:p>
          <a:p>
            <a:r>
              <a:rPr lang="en-US" dirty="0" smtClean="0"/>
              <a:t>Shoulder Stability</a:t>
            </a:r>
          </a:p>
          <a:p>
            <a:r>
              <a:rPr lang="en-US" dirty="0" smtClean="0"/>
              <a:t>Bilateral Coordination</a:t>
            </a:r>
          </a:p>
          <a:p>
            <a:r>
              <a:rPr lang="en-US" dirty="0" smtClean="0"/>
              <a:t>Eye-hand Coordination</a:t>
            </a:r>
          </a:p>
          <a:p>
            <a:r>
              <a:rPr lang="en-US" dirty="0" smtClean="0"/>
              <a:t>Wrist Stability</a:t>
            </a:r>
          </a:p>
          <a:p>
            <a:r>
              <a:rPr lang="en-US" dirty="0" smtClean="0"/>
              <a:t>Palmar Arches</a:t>
            </a:r>
          </a:p>
          <a:p>
            <a:r>
              <a:rPr lang="en-US" dirty="0" smtClean="0"/>
              <a:t>Skill Side of Hand</a:t>
            </a:r>
          </a:p>
          <a:p>
            <a:endParaRPr lang="en-US" dirty="0" smtClean="0"/>
          </a:p>
          <a:p>
            <a:endParaRPr lang="en-US" dirty="0"/>
          </a:p>
        </p:txBody>
      </p:sp>
      <p:pic>
        <p:nvPicPr>
          <p:cNvPr id="4" name="Picture 6" descr="http://t1.gstatic.com/images?q=tbn:ANd9GcTXDzU0jacR13KT6Z6YGuJHWQneGsc7eE7RQzhK-0nhzxwPlPYLBg:www.allenandyoung.com/Portals/75901/images/abcblocks.jpg"/>
          <p:cNvPicPr>
            <a:picLocks noChangeAspect="1" noChangeArrowheads="1"/>
          </p:cNvPicPr>
          <p:nvPr/>
        </p:nvPicPr>
        <p:blipFill>
          <a:blip r:embed="rId3" cstate="print"/>
          <a:srcRect/>
          <a:stretch>
            <a:fillRect/>
          </a:stretch>
        </p:blipFill>
        <p:spPr bwMode="auto">
          <a:xfrm>
            <a:off x="4724400" y="2286000"/>
            <a:ext cx="2895600" cy="2438400"/>
          </a:xfrm>
          <a:prstGeom prst="rect">
            <a:avLst/>
          </a:prstGeom>
          <a:noFill/>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OND OR FROG THEME - Parmesan Cheese container - put bugs in frog's mouth with tweezers"/>
          <p:cNvPicPr/>
          <p:nvPr/>
        </p:nvPicPr>
        <p:blipFill>
          <a:blip r:embed="rId2" cstate="print"/>
          <a:srcRect/>
          <a:stretch>
            <a:fillRect/>
          </a:stretch>
        </p:blipFill>
        <p:spPr bwMode="auto">
          <a:xfrm>
            <a:off x="533400" y="304800"/>
            <a:ext cx="7772400" cy="6248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halk Spray"/>
          <p:cNvPicPr/>
          <p:nvPr/>
        </p:nvPicPr>
        <p:blipFill>
          <a:blip r:embed="rId2" cstate="print"/>
          <a:stretch>
            <a:fillRect/>
          </a:stretch>
        </p:blipFill>
        <p:spPr bwMode="auto">
          <a:xfrm>
            <a:off x="914400" y="685800"/>
            <a:ext cx="7086600" cy="5181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ish pins from amazon"/>
          <p:cNvPicPr/>
          <p:nvPr/>
        </p:nvPicPr>
        <p:blipFill>
          <a:blip r:embed="rId2" cstate="print"/>
          <a:srcRect/>
          <a:stretch>
            <a:fillRect/>
          </a:stretch>
        </p:blipFill>
        <p:spPr bwMode="auto">
          <a:xfrm>
            <a:off x="533400" y="609600"/>
            <a:ext cx="7772400" cy="54863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inner says &quot;This kept my 2 year busy for an entire hour and my 4 year old busy for 2 hours!  Drop vinegar tinted with food coloring onto a pan filled with baking soda.  Sheer minutes of colorful fizzy fun!&quot;"/>
          <p:cNvPicPr/>
          <p:nvPr/>
        </p:nvPicPr>
        <p:blipFill>
          <a:blip r:embed="rId2" cstate="print"/>
          <a:srcRect/>
          <a:stretch>
            <a:fillRect/>
          </a:stretch>
        </p:blipFill>
        <p:spPr bwMode="auto">
          <a:xfrm>
            <a:off x="533400" y="762000"/>
            <a:ext cx="7315200" cy="5486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NO WAY!! Puffy Paint- 1 cup salt, 1 cup flour, 1 c water, food coloring. (:"/>
          <p:cNvPicPr/>
          <p:nvPr/>
        </p:nvPicPr>
        <p:blipFill>
          <a:blip r:embed="rId2" cstate="print"/>
          <a:srcRect/>
          <a:stretch>
            <a:fillRect/>
          </a:stretch>
        </p:blipFill>
        <p:spPr bwMode="auto">
          <a:xfrm>
            <a:off x="685800" y="762000"/>
            <a:ext cx="7391400" cy="5334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975360"/>
          </a:xfrm>
        </p:spPr>
        <p:txBody>
          <a:bodyPr>
            <a:normAutofit fontScale="90000"/>
          </a:bodyPr>
          <a:lstStyle/>
          <a:p>
            <a:pPr algn="ctr"/>
            <a:r>
              <a:rPr lang="en-US" dirty="0" smtClean="0"/>
              <a:t>Sensory Processing</a:t>
            </a:r>
            <a:br>
              <a:rPr lang="en-US" dirty="0" smtClean="0"/>
            </a:br>
            <a:endParaRPr lang="en-US" dirty="0"/>
          </a:p>
        </p:txBody>
      </p:sp>
      <p:sp>
        <p:nvSpPr>
          <p:cNvPr id="3" name="Content Placeholder 2"/>
          <p:cNvSpPr>
            <a:spLocks noGrp="1"/>
          </p:cNvSpPr>
          <p:nvPr>
            <p:ph idx="1"/>
          </p:nvPr>
        </p:nvSpPr>
        <p:spPr>
          <a:xfrm>
            <a:off x="381000" y="914400"/>
            <a:ext cx="7239000" cy="1133784"/>
          </a:xfrm>
        </p:spPr>
        <p:txBody>
          <a:bodyPr>
            <a:normAutofit lnSpcReduction="10000"/>
          </a:bodyPr>
          <a:lstStyle/>
          <a:p>
            <a:r>
              <a:rPr lang="en-US" sz="1800" dirty="0" smtClean="0"/>
              <a:t>Dr. Jean Ayers, an occupational therapist and educational psychologist developed the Sensory Integration Theory.  The pyramid below demonstrates her belief that the tactile, proprioceptive, and vestibular sensory systems are the foundation for other development.</a:t>
            </a:r>
          </a:p>
          <a:p>
            <a:pPr>
              <a:buNone/>
            </a:pPr>
            <a:endParaRPr lang="en-US" sz="1600" dirty="0" smtClean="0"/>
          </a:p>
          <a:p>
            <a:pPr>
              <a:buNone/>
            </a:pPr>
            <a:endParaRPr lang="en-US" sz="1600" dirty="0" smtClean="0"/>
          </a:p>
          <a:p>
            <a:pPr>
              <a:buNone/>
            </a:pPr>
            <a:endParaRPr lang="en-US" dirty="0" smtClean="0"/>
          </a:p>
          <a:p>
            <a:pPr>
              <a:buNone/>
            </a:pPr>
            <a:endParaRPr lang="en-US" dirty="0" smtClean="0"/>
          </a:p>
        </p:txBody>
      </p:sp>
      <p:pic>
        <p:nvPicPr>
          <p:cNvPr id="1026" name="Picture 2" descr="http://home.comcast.net/~momtofive/Image13.gif"/>
          <p:cNvPicPr>
            <a:picLocks noChangeAspect="1" noChangeArrowheads="1"/>
          </p:cNvPicPr>
          <p:nvPr/>
        </p:nvPicPr>
        <p:blipFill>
          <a:blip r:embed="rId2" cstate="print"/>
          <a:srcRect/>
          <a:stretch>
            <a:fillRect/>
          </a:stretch>
        </p:blipFill>
        <p:spPr bwMode="auto">
          <a:xfrm>
            <a:off x="914400" y="2133600"/>
            <a:ext cx="6629400" cy="47244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Tactile System</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The receptors for the tactile system are in our</a:t>
            </a:r>
          </a:p>
          <a:p>
            <a:pPr>
              <a:buNone/>
            </a:pPr>
            <a:r>
              <a:rPr lang="en-US" dirty="0" smtClean="0"/>
              <a:t>skin.  The tactile system processes information</a:t>
            </a:r>
          </a:p>
          <a:p>
            <a:pPr>
              <a:buNone/>
            </a:pPr>
            <a:r>
              <a:rPr lang="en-US" dirty="0" smtClean="0"/>
              <a:t>regarding touch, temperature, and pain.</a:t>
            </a:r>
          </a:p>
          <a:p>
            <a:pPr>
              <a:buNone/>
            </a:pPr>
            <a:endParaRPr lang="en-US" dirty="0" smtClean="0"/>
          </a:p>
          <a:p>
            <a:pPr>
              <a:buNone/>
            </a:pPr>
            <a:r>
              <a:rPr lang="en-US" dirty="0" smtClean="0"/>
              <a:t>Activities that provide tactile input:</a:t>
            </a:r>
          </a:p>
          <a:p>
            <a:r>
              <a:rPr lang="en-US" dirty="0" smtClean="0"/>
              <a:t>Play in sand (wet or dry)</a:t>
            </a:r>
          </a:p>
          <a:p>
            <a:r>
              <a:rPr lang="en-US" dirty="0" smtClean="0"/>
              <a:t>Play in dry materials such as beans, bird seed, rice, and pasta</a:t>
            </a:r>
          </a:p>
          <a:p>
            <a:r>
              <a:rPr lang="en-US" dirty="0" smtClean="0"/>
              <a:t>Water play</a:t>
            </a:r>
          </a:p>
          <a:p>
            <a:r>
              <a:rPr lang="en-US" dirty="0" smtClean="0"/>
              <a:t>Shaving Cream</a:t>
            </a:r>
          </a:p>
          <a:p>
            <a:r>
              <a:rPr lang="en-US" dirty="0" smtClean="0"/>
              <a:t>Finger Paint</a:t>
            </a:r>
          </a:p>
          <a:p>
            <a:pPr>
              <a:buNone/>
            </a:pP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Activities that Provide Tactile Input</a:t>
            </a:r>
            <a:endParaRPr lang="en-US" dirty="0"/>
          </a:p>
        </p:txBody>
      </p:sp>
      <p:sp>
        <p:nvSpPr>
          <p:cNvPr id="3" name="Content Placeholder 2"/>
          <p:cNvSpPr>
            <a:spLocks noGrp="1"/>
          </p:cNvSpPr>
          <p:nvPr>
            <p:ph idx="1"/>
          </p:nvPr>
        </p:nvSpPr>
        <p:spPr>
          <a:xfrm>
            <a:off x="457200" y="1609416"/>
            <a:ext cx="7239000" cy="3267384"/>
          </a:xfrm>
        </p:spPr>
        <p:txBody>
          <a:bodyPr>
            <a:normAutofit fontScale="92500" lnSpcReduction="20000"/>
          </a:bodyPr>
          <a:lstStyle/>
          <a:p>
            <a:r>
              <a:rPr lang="en-US" dirty="0" smtClean="0"/>
              <a:t>Play dough</a:t>
            </a:r>
          </a:p>
          <a:p>
            <a:r>
              <a:rPr lang="en-US" dirty="0" smtClean="0"/>
              <a:t>Moon dough</a:t>
            </a:r>
          </a:p>
          <a:p>
            <a:r>
              <a:rPr lang="en-US" dirty="0" smtClean="0"/>
              <a:t>Pop bubbles</a:t>
            </a:r>
          </a:p>
          <a:p>
            <a:r>
              <a:rPr lang="en-US" dirty="0" smtClean="0"/>
              <a:t>Play with messy homemade recipes (see resources)</a:t>
            </a:r>
          </a:p>
          <a:p>
            <a:r>
              <a:rPr lang="en-US" dirty="0" smtClean="0"/>
              <a:t>Roll cookie dough</a:t>
            </a:r>
          </a:p>
          <a:p>
            <a:r>
              <a:rPr lang="en-US" dirty="0" smtClean="0"/>
              <a:t>Play in dirt/mud</a:t>
            </a:r>
          </a:p>
          <a:p>
            <a:pPr>
              <a:buNone/>
            </a:pPr>
            <a:endParaRPr lang="en-US" dirty="0"/>
          </a:p>
        </p:txBody>
      </p:sp>
      <p:pic>
        <p:nvPicPr>
          <p:cNvPr id="37890" name="Picture 2" descr="http://t3.gstatic.com/images?q=tbn:ANd9GcTqRONCEyOEzJlCJ7e57pW2ZYx0boepoWGleSL-DGaDF5DPFveryiqxXOqX:www.kidgoup.com/wp-content/uploads/2012/01/rain-kid.jpg"/>
          <p:cNvPicPr>
            <a:picLocks noChangeAspect="1" noChangeArrowheads="1"/>
          </p:cNvPicPr>
          <p:nvPr/>
        </p:nvPicPr>
        <p:blipFill>
          <a:blip r:embed="rId2" cstate="print"/>
          <a:srcRect/>
          <a:stretch>
            <a:fillRect/>
          </a:stretch>
        </p:blipFill>
        <p:spPr bwMode="auto">
          <a:xfrm>
            <a:off x="4038600" y="3505200"/>
            <a:ext cx="3048000" cy="29718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Vestibular System</a:t>
            </a:r>
            <a:br>
              <a:rPr lang="en-US" dirty="0" smtClean="0"/>
            </a:br>
            <a:endParaRPr lang="en-US" dirty="0"/>
          </a:p>
        </p:txBody>
      </p:sp>
      <p:sp>
        <p:nvSpPr>
          <p:cNvPr id="3" name="Content Placeholder 2"/>
          <p:cNvSpPr>
            <a:spLocks noGrp="1"/>
          </p:cNvSpPr>
          <p:nvPr>
            <p:ph idx="1"/>
          </p:nvPr>
        </p:nvSpPr>
        <p:spPr>
          <a:xfrm>
            <a:off x="457200" y="1609416"/>
            <a:ext cx="7239000" cy="2733984"/>
          </a:xfrm>
        </p:spPr>
        <p:txBody>
          <a:bodyPr>
            <a:normAutofit fontScale="85000" lnSpcReduction="10000"/>
          </a:bodyPr>
          <a:lstStyle/>
          <a:p>
            <a:pPr lvl="0"/>
            <a:r>
              <a:rPr lang="en-US" dirty="0" smtClean="0"/>
              <a:t>The vestibular system processes information about movement and gravity.  It helps us with spatial orientation and balance.  Input is primarily received through the inner ear.</a:t>
            </a:r>
          </a:p>
          <a:p>
            <a:pPr lvl="0"/>
            <a:endParaRPr lang="en-US" dirty="0" smtClean="0"/>
          </a:p>
          <a:p>
            <a:pPr lvl="0"/>
            <a:r>
              <a:rPr lang="en-US" dirty="0" smtClean="0">
                <a:hlinkClick r:id="rId2"/>
              </a:rPr>
              <a:t>http://content.brainhighways.com/public/video</a:t>
            </a:r>
            <a:endParaRPr lang="en-US" dirty="0" smtClean="0"/>
          </a:p>
          <a:p>
            <a:pPr>
              <a:buNone/>
            </a:pPr>
            <a:endParaRPr lang="en-US" dirty="0"/>
          </a:p>
        </p:txBody>
      </p:sp>
      <p:pic>
        <p:nvPicPr>
          <p:cNvPr id="15362" name="Picture 2" descr="http://t3.gstatic.com/images?q=tbn:ANd9GcSAz-iydpj0OrTdm-OwLOAw9nV-OmAslBB3fzik_6e7oav4TOzQ:img2.timeinc.net/toh/i/video/build-tree-swing/family-project-swing-x.jpg"/>
          <p:cNvPicPr>
            <a:picLocks noChangeAspect="1" noChangeArrowheads="1"/>
          </p:cNvPicPr>
          <p:nvPr/>
        </p:nvPicPr>
        <p:blipFill>
          <a:blip r:embed="rId3" cstate="print"/>
          <a:srcRect/>
          <a:stretch>
            <a:fillRect/>
          </a:stretch>
        </p:blipFill>
        <p:spPr bwMode="auto">
          <a:xfrm>
            <a:off x="2438400" y="4419600"/>
            <a:ext cx="2971800" cy="19812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Activities that Provide Vestibular Input</a:t>
            </a:r>
            <a:endParaRPr lang="en-US" dirty="0"/>
          </a:p>
        </p:txBody>
      </p:sp>
      <p:sp>
        <p:nvSpPr>
          <p:cNvPr id="3" name="Content Placeholder 2"/>
          <p:cNvSpPr>
            <a:spLocks noGrp="1"/>
          </p:cNvSpPr>
          <p:nvPr>
            <p:ph idx="1"/>
          </p:nvPr>
        </p:nvSpPr>
        <p:spPr/>
        <p:txBody>
          <a:bodyPr>
            <a:normAutofit lnSpcReduction="10000"/>
          </a:bodyPr>
          <a:lstStyle/>
          <a:p>
            <a:r>
              <a:rPr lang="en-US" dirty="0" smtClean="0"/>
              <a:t>Swinging</a:t>
            </a:r>
          </a:p>
          <a:p>
            <a:r>
              <a:rPr lang="en-US" dirty="0" smtClean="0"/>
              <a:t>Swinging on a tire swing</a:t>
            </a:r>
          </a:p>
          <a:p>
            <a:r>
              <a:rPr lang="en-US" dirty="0" smtClean="0"/>
              <a:t>Rocking in a rocking chair</a:t>
            </a:r>
          </a:p>
          <a:p>
            <a:r>
              <a:rPr lang="en-US" dirty="0" smtClean="0"/>
              <a:t>Teeter totters</a:t>
            </a:r>
          </a:p>
          <a:p>
            <a:r>
              <a:rPr lang="en-US" dirty="0" smtClean="0"/>
              <a:t>Bouncing on a large ball</a:t>
            </a:r>
          </a:p>
          <a:p>
            <a:r>
              <a:rPr lang="en-US" dirty="0" smtClean="0"/>
              <a:t>Jumping on a trampoline</a:t>
            </a:r>
          </a:p>
          <a:p>
            <a:r>
              <a:rPr lang="en-US" dirty="0" smtClean="0"/>
              <a:t>Hanging upside down on rings or trapeze</a:t>
            </a:r>
          </a:p>
          <a:p>
            <a:r>
              <a:rPr lang="en-US" dirty="0" smtClean="0"/>
              <a:t>Bikes/Trikes/Scooters</a:t>
            </a:r>
          </a:p>
          <a:p>
            <a:pPr>
              <a:buNone/>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1768</TotalTime>
  <Words>1699</Words>
  <Application>Microsoft Office PowerPoint</Application>
  <PresentationFormat>On-screen Show (4:3)</PresentationFormat>
  <Paragraphs>333</Paragraphs>
  <Slides>44</Slides>
  <Notes>6</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Office Theme</vt:lpstr>
      <vt:lpstr>Fine Motor Skills by Trisha Morris OTR     &amp; Dawn Pabst OTAS</vt:lpstr>
      <vt:lpstr> School-Based  Occupational Therapy </vt:lpstr>
      <vt:lpstr>Fine Motor Skills</vt:lpstr>
      <vt:lpstr>Building Blocks of Fine Motor Skills   </vt:lpstr>
      <vt:lpstr>Sensory Processing </vt:lpstr>
      <vt:lpstr>Tactile System</vt:lpstr>
      <vt:lpstr>Activities that Provide Tactile Input</vt:lpstr>
      <vt:lpstr>Vestibular System </vt:lpstr>
      <vt:lpstr>Activities that Provide Vestibular Input</vt:lpstr>
      <vt:lpstr>Proprioceptive System</vt:lpstr>
      <vt:lpstr>Activities that Provide  Proprioceptive Input</vt:lpstr>
      <vt:lpstr>Core Stability</vt:lpstr>
      <vt:lpstr>Activities to Increase Core Strength</vt:lpstr>
      <vt:lpstr>Activities to Increase Core Strength</vt:lpstr>
      <vt:lpstr> Shoulder Stability</vt:lpstr>
      <vt:lpstr>Shoulder Stability</vt:lpstr>
      <vt:lpstr> Bilateral Coordination</vt:lpstr>
      <vt:lpstr>Crossing Midline  and  Bilateral Coordination</vt:lpstr>
      <vt:lpstr>Activities that Promote  Crossing Midline</vt:lpstr>
      <vt:lpstr>Activities that Promote  Bilateral Coordination</vt:lpstr>
      <vt:lpstr>Activities That Promote  Bilateral Coordination</vt:lpstr>
      <vt:lpstr>Eye-Hand Coordination</vt:lpstr>
      <vt:lpstr>Eye-Hand Coordination</vt:lpstr>
      <vt:lpstr>Wrist Stability</vt:lpstr>
      <vt:lpstr>Activities to Increase Wrist Stability </vt:lpstr>
      <vt:lpstr>Palmar Arches</vt:lpstr>
      <vt:lpstr>Strengthening the Palmar Arches</vt:lpstr>
      <vt:lpstr>Strengthening the Palmar Arches</vt:lpstr>
      <vt:lpstr>The Skill Side of the Hand</vt:lpstr>
      <vt:lpstr>Developing the Skill Side of the Hand</vt:lpstr>
      <vt:lpstr>Developing the Skill Side of the Hand</vt:lpstr>
      <vt:lpstr>References </vt:lpstr>
      <vt:lpstr>References</vt:lpstr>
      <vt:lpstr>Resources </vt:lpstr>
      <vt:lpstr>Resources</vt:lpstr>
      <vt:lpstr>Slide 36</vt:lpstr>
      <vt:lpstr>Slide 37</vt:lpstr>
      <vt:lpstr>Slide 38</vt:lpstr>
      <vt:lpstr>Slide 39</vt:lpstr>
      <vt:lpstr>Slide 40</vt:lpstr>
      <vt:lpstr>Slide 41</vt:lpstr>
      <vt:lpstr>Slide 42</vt:lpstr>
      <vt:lpstr>Slide 43</vt:lpstr>
      <vt:lpstr>Slide 44</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Makenna</dc:creator>
  <cp:lastModifiedBy>tmorris</cp:lastModifiedBy>
  <cp:revision>247</cp:revision>
  <dcterms:created xsi:type="dcterms:W3CDTF">2012-09-04T04:34:21Z</dcterms:created>
  <dcterms:modified xsi:type="dcterms:W3CDTF">2012-09-18T16:55:14Z</dcterms:modified>
</cp:coreProperties>
</file>